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20"/>
  </p:notesMasterIdLst>
  <p:handoutMasterIdLst>
    <p:handoutMasterId r:id="rId121"/>
  </p:handoutMasterIdLst>
  <p:sldIdLst>
    <p:sldId id="657" r:id="rId2"/>
    <p:sldId id="660" r:id="rId3"/>
    <p:sldId id="656" r:id="rId4"/>
    <p:sldId id="887" r:id="rId5"/>
    <p:sldId id="625" r:id="rId6"/>
    <p:sldId id="613" r:id="rId7"/>
    <p:sldId id="773" r:id="rId8"/>
    <p:sldId id="893" r:id="rId9"/>
    <p:sldId id="888" r:id="rId10"/>
    <p:sldId id="782" r:id="rId11"/>
    <p:sldId id="784" r:id="rId12"/>
    <p:sldId id="785" r:id="rId13"/>
    <p:sldId id="786" r:id="rId14"/>
    <p:sldId id="787" r:id="rId15"/>
    <p:sldId id="788" r:id="rId16"/>
    <p:sldId id="789" r:id="rId17"/>
    <p:sldId id="793" r:id="rId18"/>
    <p:sldId id="794" r:id="rId19"/>
    <p:sldId id="795" r:id="rId20"/>
    <p:sldId id="898" r:id="rId21"/>
    <p:sldId id="790" r:id="rId22"/>
    <p:sldId id="791" r:id="rId23"/>
    <p:sldId id="792" r:id="rId24"/>
    <p:sldId id="894" r:id="rId25"/>
    <p:sldId id="797" r:id="rId26"/>
    <p:sldId id="796" r:id="rId27"/>
    <p:sldId id="798" r:id="rId28"/>
    <p:sldId id="799" r:id="rId29"/>
    <p:sldId id="800" r:id="rId30"/>
    <p:sldId id="801" r:id="rId31"/>
    <p:sldId id="889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29" r:id="rId59"/>
    <p:sldId id="830" r:id="rId60"/>
    <p:sldId id="831" r:id="rId61"/>
    <p:sldId id="833" r:id="rId62"/>
    <p:sldId id="834" r:id="rId63"/>
    <p:sldId id="835" r:id="rId64"/>
    <p:sldId id="836" r:id="rId65"/>
    <p:sldId id="837" r:id="rId66"/>
    <p:sldId id="838" r:id="rId67"/>
    <p:sldId id="839" r:id="rId68"/>
    <p:sldId id="840" r:id="rId69"/>
    <p:sldId id="841" r:id="rId70"/>
    <p:sldId id="842" r:id="rId71"/>
    <p:sldId id="843" r:id="rId72"/>
    <p:sldId id="844" r:id="rId73"/>
    <p:sldId id="845" r:id="rId74"/>
    <p:sldId id="846" r:id="rId75"/>
    <p:sldId id="847" r:id="rId76"/>
    <p:sldId id="848" r:id="rId77"/>
    <p:sldId id="849" r:id="rId78"/>
    <p:sldId id="850" r:id="rId79"/>
    <p:sldId id="851" r:id="rId80"/>
    <p:sldId id="852" r:id="rId81"/>
    <p:sldId id="853" r:id="rId82"/>
    <p:sldId id="854" r:id="rId83"/>
    <p:sldId id="855" r:id="rId84"/>
    <p:sldId id="856" r:id="rId85"/>
    <p:sldId id="857" r:id="rId86"/>
    <p:sldId id="858" r:id="rId87"/>
    <p:sldId id="859" r:id="rId88"/>
    <p:sldId id="860" r:id="rId89"/>
    <p:sldId id="861" r:id="rId90"/>
    <p:sldId id="862" r:id="rId91"/>
    <p:sldId id="890" r:id="rId92"/>
    <p:sldId id="864" r:id="rId93"/>
    <p:sldId id="865" r:id="rId94"/>
    <p:sldId id="866" r:id="rId95"/>
    <p:sldId id="867" r:id="rId96"/>
    <p:sldId id="868" r:id="rId97"/>
    <p:sldId id="869" r:id="rId98"/>
    <p:sldId id="870" r:id="rId99"/>
    <p:sldId id="871" r:id="rId100"/>
    <p:sldId id="895" r:id="rId101"/>
    <p:sldId id="896" r:id="rId102"/>
    <p:sldId id="872" r:id="rId103"/>
    <p:sldId id="873" r:id="rId104"/>
    <p:sldId id="874" r:id="rId105"/>
    <p:sldId id="875" r:id="rId106"/>
    <p:sldId id="891" r:id="rId107"/>
    <p:sldId id="879" r:id="rId108"/>
    <p:sldId id="880" r:id="rId109"/>
    <p:sldId id="881" r:id="rId110"/>
    <p:sldId id="882" r:id="rId111"/>
    <p:sldId id="892" r:id="rId112"/>
    <p:sldId id="883" r:id="rId113"/>
    <p:sldId id="884" r:id="rId114"/>
    <p:sldId id="885" r:id="rId115"/>
    <p:sldId id="897" r:id="rId116"/>
    <p:sldId id="886" r:id="rId117"/>
    <p:sldId id="899" r:id="rId118"/>
    <p:sldId id="900" r:id="rId119"/>
  </p:sldIdLst>
  <p:sldSz cx="9144000" cy="6858000" type="screen4x3"/>
  <p:notesSz cx="10234613" cy="71024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Verdan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BCD1FCF-2174-42C3-B92E-BC525F7FEF49}">
          <p14:sldIdLst>
            <p14:sldId id="657"/>
            <p14:sldId id="660"/>
            <p14:sldId id="656"/>
          </p14:sldIdLst>
        </p14:section>
        <p14:section name="序論：一些實例 &amp; 問答" id="{E5F0870F-D334-41E3-A8D6-69968D95E874}">
          <p14:sldIdLst>
            <p14:sldId id="887"/>
            <p14:sldId id="625"/>
            <p14:sldId id="613"/>
            <p14:sldId id="773"/>
            <p14:sldId id="893"/>
          </p14:sldIdLst>
        </p14:section>
        <p14:section name="行銷意義" id="{9C3B72FC-A783-4E9A-8AE4-A7A86740CF11}">
          <p14:sldIdLst>
            <p14:sldId id="888"/>
            <p14:sldId id="782"/>
            <p14:sldId id="784"/>
            <p14:sldId id="785"/>
            <p14:sldId id="786"/>
            <p14:sldId id="787"/>
            <p14:sldId id="788"/>
          </p14:sldIdLst>
        </p14:section>
        <p14:section name="資料與科學的意義" id="{0A9A1541-8120-439C-A653-E8A350D5746E}">
          <p14:sldIdLst>
            <p14:sldId id="789"/>
            <p14:sldId id="793"/>
            <p14:sldId id="794"/>
            <p14:sldId id="795"/>
            <p14:sldId id="898"/>
            <p14:sldId id="790"/>
            <p14:sldId id="791"/>
          </p14:sldIdLst>
        </p14:section>
        <p14:section name="行銷資料科學的意義" id="{11340C1D-8154-40CE-8CF4-76314A70B6CD}">
          <p14:sldIdLst>
            <p14:sldId id="792"/>
            <p14:sldId id="894"/>
            <p14:sldId id="797"/>
            <p14:sldId id="796"/>
            <p14:sldId id="798"/>
            <p14:sldId id="799"/>
            <p14:sldId id="800"/>
            <p14:sldId id="801"/>
          </p14:sldIdLst>
        </p14:section>
        <p14:section name="HBR：大數據" id="{808B0405-17A1-4034-B5B4-8BD45FA3B395}">
          <p14:sldIdLst>
            <p14:sldId id="889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</p14:sldIdLst>
        </p14:section>
        <p14:section name="常用的決策方式與MDS量販" id="{2DD9AB4C-124E-4E51-A4E2-72353A358C25}">
          <p14:sldIdLst>
            <p14:sldId id="890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95"/>
            <p14:sldId id="896"/>
            <p14:sldId id="872"/>
            <p14:sldId id="873"/>
            <p14:sldId id="874"/>
            <p14:sldId id="875"/>
          </p14:sldIdLst>
        </p14:section>
        <p14:section name="WKID" id="{167D5B36-065C-4FF3-B68A-2C55CEC20DFD}">
          <p14:sldIdLst>
            <p14:sldId id="891"/>
            <p14:sldId id="879"/>
            <p14:sldId id="880"/>
            <p14:sldId id="881"/>
            <p14:sldId id="882"/>
          </p14:sldIdLst>
        </p14:section>
        <p14:section name="MDS 自學路徑" id="{5C8E36C1-DC31-49E9-A852-59E28DCA398A}">
          <p14:sldIdLst>
            <p14:sldId id="892"/>
            <p14:sldId id="883"/>
            <p14:sldId id="884"/>
            <p14:sldId id="885"/>
          </p14:sldIdLst>
        </p14:section>
        <p14:section name="未命名的章節" id="{6426EC18-5298-4182-89C8-5C9A9A5F9235}">
          <p14:sldIdLst>
            <p14:sldId id="897"/>
            <p14:sldId id="886"/>
            <p14:sldId id="899"/>
            <p14:sldId id="9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B2B2B2"/>
    <a:srgbClr val="808080"/>
    <a:srgbClr val="FF9999"/>
    <a:srgbClr val="FF9933"/>
    <a:srgbClr val="6699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3" autoAdjust="0"/>
    <p:restoredTop sz="98870" autoAdjust="0"/>
  </p:normalViewPr>
  <p:slideViewPr>
    <p:cSldViewPr>
      <p:cViewPr varScale="1">
        <p:scale>
          <a:sx n="116" d="100"/>
          <a:sy n="116" d="100"/>
        </p:scale>
        <p:origin x="129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660" y="-90"/>
      </p:cViewPr>
      <p:guideLst>
        <p:guide orient="horz" pos="2237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5A04B-5BC3-4529-AF5F-D68B6D0F22B1}" type="doc">
      <dgm:prSet loTypeId="urn:microsoft.com/office/officeart/2005/8/layout/cycle4" loCatId="relationship" qsTypeId="urn:microsoft.com/office/officeart/2005/8/quickstyle/simple1" qsCatId="simple" csTypeId="urn:microsoft.com/office/officeart/2005/8/colors/accent1_1" csCatId="accent1" phldr="1"/>
      <dgm:spPr/>
    </dgm:pt>
    <dgm:pt modelId="{22E284A5-6388-49C1-87E9-73DA1FB0CBDB}">
      <dgm:prSet phldrT="[文字]" custT="1"/>
      <dgm:spPr>
        <a:ln>
          <a:solidFill>
            <a:srgbClr val="FF0000"/>
          </a:solidFill>
        </a:ln>
      </dgm:spPr>
      <dgm:t>
        <a:bodyPr/>
        <a:lstStyle/>
        <a:p>
          <a:r>
            <a:rPr lang="zh-TW" altLang="en-US" sz="22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趨勢篇</a:t>
          </a:r>
          <a:endParaRPr lang="zh-TW" altLang="en-US" sz="2200" b="1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DFED3B90-CE2E-4C9B-B0B0-23448C91A338}" type="parTrans" cxnId="{4C7F0ADA-382F-46E7-8F23-BE4A1BCADC17}">
      <dgm:prSet/>
      <dgm:spPr/>
      <dgm:t>
        <a:bodyPr/>
        <a:lstStyle/>
        <a:p>
          <a:endParaRPr lang="zh-TW" altLang="en-US"/>
        </a:p>
      </dgm:t>
    </dgm:pt>
    <dgm:pt modelId="{00F2FB92-705D-4C21-987F-CC3E15C2C3B2}" type="sibTrans" cxnId="{4C7F0ADA-382F-46E7-8F23-BE4A1BCADC17}">
      <dgm:prSet/>
      <dgm:spPr/>
      <dgm:t>
        <a:bodyPr/>
        <a:lstStyle/>
        <a:p>
          <a:endParaRPr lang="zh-TW" altLang="en-US"/>
        </a:p>
      </dgm:t>
    </dgm:pt>
    <dgm:pt modelId="{E30CE558-7F49-4B5A-AD5E-F9FFD5D24147}">
      <dgm:prSet phldrT="[文字]" custT="1"/>
      <dgm:spPr>
        <a:ln>
          <a:solidFill>
            <a:srgbClr val="FF0000"/>
          </a:solidFill>
        </a:ln>
      </dgm:spPr>
      <dgm:t>
        <a:bodyPr/>
        <a:lstStyle/>
        <a:p>
          <a:r>
            <a:rPr lang="zh-TW" altLang="en-US" sz="22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執行篇</a:t>
          </a:r>
          <a:endParaRPr lang="zh-TW" altLang="en-US" sz="2200" b="1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FF3E2BE3-4061-4527-ACE1-4C9EA8C7E9BA}" type="parTrans" cxnId="{6139AB84-6DBE-44F8-B3B6-C89D955BDCD3}">
      <dgm:prSet/>
      <dgm:spPr/>
      <dgm:t>
        <a:bodyPr/>
        <a:lstStyle/>
        <a:p>
          <a:endParaRPr lang="zh-TW" altLang="en-US"/>
        </a:p>
      </dgm:t>
    </dgm:pt>
    <dgm:pt modelId="{574B4780-84CA-4A39-91A4-74BE2B607BC6}" type="sibTrans" cxnId="{6139AB84-6DBE-44F8-B3B6-C89D955BDCD3}">
      <dgm:prSet/>
      <dgm:spPr/>
      <dgm:t>
        <a:bodyPr/>
        <a:lstStyle/>
        <a:p>
          <a:endParaRPr lang="zh-TW" altLang="en-US"/>
        </a:p>
      </dgm:t>
    </dgm:pt>
    <dgm:pt modelId="{B2111280-BC95-4E4E-83BC-AD3894268523}">
      <dgm:prSet phldrT="[文字]" custT="1"/>
      <dgm:spPr>
        <a:ln>
          <a:solidFill>
            <a:srgbClr val="FF0000"/>
          </a:solidFill>
        </a:ln>
      </dgm:spPr>
      <dgm:t>
        <a:bodyPr/>
        <a:lstStyle/>
        <a:p>
          <a:r>
            <a:rPr lang="zh-TW" altLang="en-US" sz="22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應用篇</a:t>
          </a:r>
          <a:endParaRPr lang="zh-TW" altLang="en-US" sz="2200" b="1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9EE30CEA-AE68-4596-9A2E-24185864A949}" type="parTrans" cxnId="{646823CA-5E5A-4CC3-B7E8-47803D75CA51}">
      <dgm:prSet/>
      <dgm:spPr/>
      <dgm:t>
        <a:bodyPr/>
        <a:lstStyle/>
        <a:p>
          <a:endParaRPr lang="zh-TW" altLang="en-US"/>
        </a:p>
      </dgm:t>
    </dgm:pt>
    <dgm:pt modelId="{61CB76E1-EEC5-4D8B-8CDA-994BA2A9CEB7}" type="sibTrans" cxnId="{646823CA-5E5A-4CC3-B7E8-47803D75CA51}">
      <dgm:prSet/>
      <dgm:spPr/>
      <dgm:t>
        <a:bodyPr/>
        <a:lstStyle/>
        <a:p>
          <a:endParaRPr lang="zh-TW" altLang="en-US"/>
        </a:p>
      </dgm:t>
    </dgm:pt>
    <dgm:pt modelId="{FF7A757E-F18B-45D4-91E5-BE46263E7AA9}">
      <dgm:prSet phldrT="[文字]" custT="1"/>
      <dgm:spPr>
        <a:ln>
          <a:solidFill>
            <a:srgbClr val="FF0000"/>
          </a:solidFill>
        </a:ln>
      </dgm:spPr>
      <dgm:t>
        <a:bodyPr/>
        <a:lstStyle/>
        <a:p>
          <a:r>
            <a:rPr lang="zh-TW" altLang="en-US" sz="2200" b="1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管理篇</a:t>
          </a:r>
          <a:endParaRPr lang="zh-TW" altLang="en-US" sz="2200" b="1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A3DD2DC4-BD3A-4FCC-B4D3-B40C8AFC743F}" type="parTrans" cxnId="{DEC21FAD-11A4-435E-9635-A6AEBF6BF38C}">
      <dgm:prSet/>
      <dgm:spPr/>
      <dgm:t>
        <a:bodyPr/>
        <a:lstStyle/>
        <a:p>
          <a:endParaRPr lang="zh-TW" altLang="en-US"/>
        </a:p>
      </dgm:t>
    </dgm:pt>
    <dgm:pt modelId="{E796934C-805A-4111-99E6-86EDCA54B0C8}" type="sibTrans" cxnId="{DEC21FAD-11A4-435E-9635-A6AEBF6BF38C}">
      <dgm:prSet/>
      <dgm:spPr/>
      <dgm:t>
        <a:bodyPr/>
        <a:lstStyle/>
        <a:p>
          <a:endParaRPr lang="zh-TW" altLang="en-US"/>
        </a:p>
      </dgm:t>
    </dgm:pt>
    <dgm:pt modelId="{38F085D0-E1D5-4D6C-945E-1BC335338147}" type="pres">
      <dgm:prSet presAssocID="{3EF5A04B-5BC3-4529-AF5F-D68B6D0F22B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C0120B9-4799-4F51-8E24-326C793139BA}" type="pres">
      <dgm:prSet presAssocID="{3EF5A04B-5BC3-4529-AF5F-D68B6D0F22B1}" presName="children" presStyleCnt="0"/>
      <dgm:spPr/>
    </dgm:pt>
    <dgm:pt modelId="{18C1E4C8-07E3-400E-9274-38CF155CA8F2}" type="pres">
      <dgm:prSet presAssocID="{3EF5A04B-5BC3-4529-AF5F-D68B6D0F22B1}" presName="childPlaceholder" presStyleCnt="0"/>
      <dgm:spPr/>
    </dgm:pt>
    <dgm:pt modelId="{5196FA81-5AB4-4B63-913C-E0D99B2BF710}" type="pres">
      <dgm:prSet presAssocID="{3EF5A04B-5BC3-4529-AF5F-D68B6D0F22B1}" presName="circle" presStyleCnt="0"/>
      <dgm:spPr/>
    </dgm:pt>
    <dgm:pt modelId="{B98F6176-B700-4C42-89D9-305A96080241}" type="pres">
      <dgm:prSet presAssocID="{3EF5A04B-5BC3-4529-AF5F-D68B6D0F22B1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B5A3B2-E470-4E76-B2E9-CD31057A26EE}" type="pres">
      <dgm:prSet presAssocID="{3EF5A04B-5BC3-4529-AF5F-D68B6D0F22B1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866D4F-7E3C-431B-BCFF-C64AEDB3DF1F}" type="pres">
      <dgm:prSet presAssocID="{3EF5A04B-5BC3-4529-AF5F-D68B6D0F22B1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83FB77-3A93-451F-8914-D9FE2F20B2CD}" type="pres">
      <dgm:prSet presAssocID="{3EF5A04B-5BC3-4529-AF5F-D68B6D0F22B1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286140-3ED8-466E-98BD-A60A162E76B5}" type="pres">
      <dgm:prSet presAssocID="{3EF5A04B-5BC3-4529-AF5F-D68B6D0F22B1}" presName="quadrantPlaceholder" presStyleCnt="0"/>
      <dgm:spPr/>
    </dgm:pt>
    <dgm:pt modelId="{CCE899ED-66FF-4A90-B5FD-A6CCE529FDA4}" type="pres">
      <dgm:prSet presAssocID="{3EF5A04B-5BC3-4529-AF5F-D68B6D0F22B1}" presName="center1" presStyleLbl="fgShp" presStyleIdx="0" presStyleCnt="2"/>
      <dgm:spPr>
        <a:ln>
          <a:solidFill>
            <a:srgbClr val="00B0F0"/>
          </a:solidFill>
        </a:ln>
      </dgm:spPr>
    </dgm:pt>
    <dgm:pt modelId="{4FF678DA-92DA-401D-AA63-F471857EA9C6}" type="pres">
      <dgm:prSet presAssocID="{3EF5A04B-5BC3-4529-AF5F-D68B6D0F22B1}" presName="center2" presStyleLbl="fgShp" presStyleIdx="1" presStyleCnt="2"/>
      <dgm:spPr>
        <a:ln>
          <a:solidFill>
            <a:srgbClr val="00B0F0"/>
          </a:solidFill>
        </a:ln>
      </dgm:spPr>
    </dgm:pt>
  </dgm:ptLst>
  <dgm:cxnLst>
    <dgm:cxn modelId="{7D178335-2404-49DD-8D69-270D10DB0156}" type="presOf" srcId="{22E284A5-6388-49C1-87E9-73DA1FB0CBDB}" destId="{B98F6176-B700-4C42-89D9-305A96080241}" srcOrd="0" destOrd="0" presId="urn:microsoft.com/office/officeart/2005/8/layout/cycle4"/>
    <dgm:cxn modelId="{646823CA-5E5A-4CC3-B7E8-47803D75CA51}" srcId="{3EF5A04B-5BC3-4529-AF5F-D68B6D0F22B1}" destId="{B2111280-BC95-4E4E-83BC-AD3894268523}" srcOrd="3" destOrd="0" parTransId="{9EE30CEA-AE68-4596-9A2E-24185864A949}" sibTransId="{61CB76E1-EEC5-4D8B-8CDA-994BA2A9CEB7}"/>
    <dgm:cxn modelId="{4C7F0ADA-382F-46E7-8F23-BE4A1BCADC17}" srcId="{3EF5A04B-5BC3-4529-AF5F-D68B6D0F22B1}" destId="{22E284A5-6388-49C1-87E9-73DA1FB0CBDB}" srcOrd="0" destOrd="0" parTransId="{DFED3B90-CE2E-4C9B-B0B0-23448C91A338}" sibTransId="{00F2FB92-705D-4C21-987F-CC3E15C2C3B2}"/>
    <dgm:cxn modelId="{DEC21FAD-11A4-435E-9635-A6AEBF6BF38C}" srcId="{3EF5A04B-5BC3-4529-AF5F-D68B6D0F22B1}" destId="{FF7A757E-F18B-45D4-91E5-BE46263E7AA9}" srcOrd="1" destOrd="0" parTransId="{A3DD2DC4-BD3A-4FCC-B4D3-B40C8AFC743F}" sibTransId="{E796934C-805A-4111-99E6-86EDCA54B0C8}"/>
    <dgm:cxn modelId="{6139AB84-6DBE-44F8-B3B6-C89D955BDCD3}" srcId="{3EF5A04B-5BC3-4529-AF5F-D68B6D0F22B1}" destId="{E30CE558-7F49-4B5A-AD5E-F9FFD5D24147}" srcOrd="2" destOrd="0" parTransId="{FF3E2BE3-4061-4527-ACE1-4C9EA8C7E9BA}" sibTransId="{574B4780-84CA-4A39-91A4-74BE2B607BC6}"/>
    <dgm:cxn modelId="{05EDF8AA-701E-4BC8-A8F3-B4D797C0574C}" type="presOf" srcId="{3EF5A04B-5BC3-4529-AF5F-D68B6D0F22B1}" destId="{38F085D0-E1D5-4D6C-945E-1BC335338147}" srcOrd="0" destOrd="0" presId="urn:microsoft.com/office/officeart/2005/8/layout/cycle4"/>
    <dgm:cxn modelId="{7F90A08A-0D07-4301-99CD-8A314A57F49F}" type="presOf" srcId="{B2111280-BC95-4E4E-83BC-AD3894268523}" destId="{E483FB77-3A93-451F-8914-D9FE2F20B2CD}" srcOrd="0" destOrd="0" presId="urn:microsoft.com/office/officeart/2005/8/layout/cycle4"/>
    <dgm:cxn modelId="{7A7F3221-2E3F-42A0-9ECC-22FCCB10EB36}" type="presOf" srcId="{FF7A757E-F18B-45D4-91E5-BE46263E7AA9}" destId="{17B5A3B2-E470-4E76-B2E9-CD31057A26EE}" srcOrd="0" destOrd="0" presId="urn:microsoft.com/office/officeart/2005/8/layout/cycle4"/>
    <dgm:cxn modelId="{E6BD8389-E511-4D09-AB1C-C90F08C6E553}" type="presOf" srcId="{E30CE558-7F49-4B5A-AD5E-F9FFD5D24147}" destId="{23866D4F-7E3C-431B-BCFF-C64AEDB3DF1F}" srcOrd="0" destOrd="0" presId="urn:microsoft.com/office/officeart/2005/8/layout/cycle4"/>
    <dgm:cxn modelId="{012A830D-4A51-4D49-B0F5-F8D6A0BF7D46}" type="presParOf" srcId="{38F085D0-E1D5-4D6C-945E-1BC335338147}" destId="{3C0120B9-4799-4F51-8E24-326C793139BA}" srcOrd="0" destOrd="0" presId="urn:microsoft.com/office/officeart/2005/8/layout/cycle4"/>
    <dgm:cxn modelId="{BC0D29E8-EB9A-4CF5-87E2-3C6D977F8D0C}" type="presParOf" srcId="{3C0120B9-4799-4F51-8E24-326C793139BA}" destId="{18C1E4C8-07E3-400E-9274-38CF155CA8F2}" srcOrd="0" destOrd="0" presId="urn:microsoft.com/office/officeart/2005/8/layout/cycle4"/>
    <dgm:cxn modelId="{8DAD9230-3B37-442E-83BE-EAE548F9A3FD}" type="presParOf" srcId="{38F085D0-E1D5-4D6C-945E-1BC335338147}" destId="{5196FA81-5AB4-4B63-913C-E0D99B2BF710}" srcOrd="1" destOrd="0" presId="urn:microsoft.com/office/officeart/2005/8/layout/cycle4"/>
    <dgm:cxn modelId="{95CD58F3-8DAE-4F41-8159-71B884BA40A5}" type="presParOf" srcId="{5196FA81-5AB4-4B63-913C-E0D99B2BF710}" destId="{B98F6176-B700-4C42-89D9-305A96080241}" srcOrd="0" destOrd="0" presId="urn:microsoft.com/office/officeart/2005/8/layout/cycle4"/>
    <dgm:cxn modelId="{8C8EB8DF-A7EB-4857-B56C-8C66CF937A9E}" type="presParOf" srcId="{5196FA81-5AB4-4B63-913C-E0D99B2BF710}" destId="{17B5A3B2-E470-4E76-B2E9-CD31057A26EE}" srcOrd="1" destOrd="0" presId="urn:microsoft.com/office/officeart/2005/8/layout/cycle4"/>
    <dgm:cxn modelId="{649F1419-9317-4561-9D0A-9A8549564542}" type="presParOf" srcId="{5196FA81-5AB4-4B63-913C-E0D99B2BF710}" destId="{23866D4F-7E3C-431B-BCFF-C64AEDB3DF1F}" srcOrd="2" destOrd="0" presId="urn:microsoft.com/office/officeart/2005/8/layout/cycle4"/>
    <dgm:cxn modelId="{728DE684-3FCC-4DEF-ABDC-F75B52B0D51B}" type="presParOf" srcId="{5196FA81-5AB4-4B63-913C-E0D99B2BF710}" destId="{E483FB77-3A93-451F-8914-D9FE2F20B2CD}" srcOrd="3" destOrd="0" presId="urn:microsoft.com/office/officeart/2005/8/layout/cycle4"/>
    <dgm:cxn modelId="{F00927AF-62FA-42E1-AE74-8B65A931C0A9}" type="presParOf" srcId="{5196FA81-5AB4-4B63-913C-E0D99B2BF710}" destId="{A3286140-3ED8-466E-98BD-A60A162E76B5}" srcOrd="4" destOrd="0" presId="urn:microsoft.com/office/officeart/2005/8/layout/cycle4"/>
    <dgm:cxn modelId="{6722A60D-46CA-4468-89FB-24E4700D5331}" type="presParOf" srcId="{38F085D0-E1D5-4D6C-945E-1BC335338147}" destId="{CCE899ED-66FF-4A90-B5FD-A6CCE529FDA4}" srcOrd="2" destOrd="0" presId="urn:microsoft.com/office/officeart/2005/8/layout/cycle4"/>
    <dgm:cxn modelId="{AAB23066-9E59-436D-9F66-8463CE59143A}" type="presParOf" srcId="{38F085D0-E1D5-4D6C-945E-1BC335338147}" destId="{4FF678DA-92DA-401D-AA63-F471857EA9C6}" srcOrd="3" destOrd="0" presId="urn:microsoft.com/office/officeart/2005/8/layout/cycle4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F6176-B700-4C42-89D9-305A96080241}">
      <dsp:nvSpPr>
        <dsp:cNvPr id="0" name=""/>
        <dsp:cNvSpPr/>
      </dsp:nvSpPr>
      <dsp:spPr>
        <a:xfrm>
          <a:off x="814078" y="315194"/>
          <a:ext cx="1702878" cy="170287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趨勢篇</a:t>
          </a:r>
          <a:endParaRPr lang="zh-TW" altLang="en-US" sz="2200" b="1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1312839" y="813955"/>
        <a:ext cx="1204117" cy="1204117"/>
      </dsp:txXfrm>
    </dsp:sp>
    <dsp:sp modelId="{17B5A3B2-E470-4E76-B2E9-CD31057A26EE}">
      <dsp:nvSpPr>
        <dsp:cNvPr id="0" name=""/>
        <dsp:cNvSpPr/>
      </dsp:nvSpPr>
      <dsp:spPr>
        <a:xfrm rot="5400000">
          <a:off x="2595611" y="315194"/>
          <a:ext cx="1702878" cy="170287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管理篇</a:t>
          </a:r>
          <a:endParaRPr lang="zh-TW" altLang="en-US" sz="2200" b="1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 rot="-5400000">
        <a:off x="2595611" y="813955"/>
        <a:ext cx="1204117" cy="1204117"/>
      </dsp:txXfrm>
    </dsp:sp>
    <dsp:sp modelId="{23866D4F-7E3C-431B-BCFF-C64AEDB3DF1F}">
      <dsp:nvSpPr>
        <dsp:cNvPr id="0" name=""/>
        <dsp:cNvSpPr/>
      </dsp:nvSpPr>
      <dsp:spPr>
        <a:xfrm rot="10800000">
          <a:off x="2595611" y="2096727"/>
          <a:ext cx="1702878" cy="170287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執行篇</a:t>
          </a:r>
          <a:endParaRPr lang="zh-TW" altLang="en-US" sz="2200" b="1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 rot="10800000">
        <a:off x="2595611" y="2096727"/>
        <a:ext cx="1204117" cy="1204117"/>
      </dsp:txXfrm>
    </dsp:sp>
    <dsp:sp modelId="{E483FB77-3A93-451F-8914-D9FE2F20B2CD}">
      <dsp:nvSpPr>
        <dsp:cNvPr id="0" name=""/>
        <dsp:cNvSpPr/>
      </dsp:nvSpPr>
      <dsp:spPr>
        <a:xfrm rot="16200000">
          <a:off x="814078" y="2096727"/>
          <a:ext cx="1702878" cy="170287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b="1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應用篇</a:t>
          </a:r>
          <a:endParaRPr lang="zh-TW" altLang="en-US" sz="2200" b="1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 rot="5400000">
        <a:off x="1312839" y="2096727"/>
        <a:ext cx="1204117" cy="1204117"/>
      </dsp:txXfrm>
    </dsp:sp>
    <dsp:sp modelId="{CCE899ED-66FF-4A90-B5FD-A6CCE529FDA4}">
      <dsp:nvSpPr>
        <dsp:cNvPr id="0" name=""/>
        <dsp:cNvSpPr/>
      </dsp:nvSpPr>
      <dsp:spPr>
        <a:xfrm>
          <a:off x="2262311" y="1703452"/>
          <a:ext cx="587945" cy="5112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678DA-92DA-401D-AA63-F471857EA9C6}">
      <dsp:nvSpPr>
        <dsp:cNvPr id="0" name=""/>
        <dsp:cNvSpPr/>
      </dsp:nvSpPr>
      <dsp:spPr>
        <a:xfrm rot="10800000">
          <a:off x="2262311" y="1900090"/>
          <a:ext cx="587945" cy="51125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t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t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70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b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70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b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9868922-DCD0-4D59-A51A-7B63402F3E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685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t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t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4863" y="531813"/>
            <a:ext cx="3551237" cy="2663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9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3438"/>
            <a:ext cx="8186737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5288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b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9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9" tIns="47540" rIns="95079" bIns="47540" numCol="1" anchor="b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843B07B-994E-4FD3-A86B-0ED81DD029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13861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64A5C297-8346-4788-B8F1-3822DBBB274D}" type="slidenum">
              <a:rPr lang="en-US" altLang="zh-TW" sz="1200">
                <a:latin typeface="Arial" charset="0"/>
              </a:rPr>
              <a:pPr algn="r" eaLnBrk="1" hangingPunct="1"/>
              <a:t>1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67539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6F9AE7FD-5819-4D9E-A003-75947F62173E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515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A16F1065-1AC7-46FE-B0ED-3AFDC9B8F0A5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591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 noChangeArrowheads="1"/>
          </p:cNvSpPr>
          <p:nvPr/>
        </p:nvSpPr>
        <p:spPr bwMode="auto">
          <a:xfrm>
            <a:off x="5797246" y="6746118"/>
            <a:ext cx="4434999" cy="35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r" eaLnBrk="1" hangingPunct="1"/>
            <a:fld id="{87DC8E5D-5A2A-4118-8719-889799C7106B}" type="slidenum">
              <a:rPr lang="en-US" altLang="zh-TW"/>
              <a:pPr algn="r" eaLnBrk="1" hangingPunct="1"/>
              <a:t>13</a:t>
            </a:fld>
            <a:endParaRPr lang="en-US" altLang="zh-TW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148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03AF8B89-E5AA-4D34-AAE6-2439826F1B84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9150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DC6CCC86-1686-42BD-84AC-BE2358394252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1222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C9E3959-37FA-47CF-8FA7-590A6D9F9368}" type="slidenum">
              <a:rPr lang="zh-TW" altLang="en-US" smtClean="0">
                <a:latin typeface="Arial" charset="0"/>
              </a:rPr>
              <a:pPr/>
              <a:t>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5235" name="Rectangle 7"/>
          <p:cNvSpPr txBox="1">
            <a:spLocks noGrp="1" noChangeArrowheads="1"/>
          </p:cNvSpPr>
          <p:nvPr/>
        </p:nvSpPr>
        <p:spPr bwMode="auto">
          <a:xfrm>
            <a:off x="5799138" y="6745288"/>
            <a:ext cx="44338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95" tIns="45297" rIns="90595" bIns="45297" anchor="b"/>
          <a:lstStyle>
            <a:lvl1pPr defTabSz="9080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080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080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080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080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7BEC4C51-229E-40A2-B001-0778373BBA23}" type="slidenum">
              <a:rPr lang="zh-TW" altLang="en-US" sz="1100">
                <a:latin typeface="Arial" charset="0"/>
              </a:rPr>
              <a:pPr algn="r" eaLnBrk="1" hangingPunct="1"/>
              <a:t>2</a:t>
            </a:fld>
            <a:endParaRPr lang="en-US" altLang="zh-TW" sz="1100">
              <a:latin typeface="Arial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4863" y="533400"/>
            <a:ext cx="3551237" cy="2662238"/>
          </a:xfrm>
          <a:ln/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5025"/>
            <a:ext cx="8186737" cy="319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95" tIns="45297" rIns="90595" bIns="45297"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849883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fld id="{57C8C966-3007-41F0-B4F4-35BD30E6A6CC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845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31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5799138" y="6745288"/>
            <a:ext cx="443388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7" tIns="45568" rIns="91137" bIns="45568" anchor="b"/>
          <a:lstStyle>
            <a:lvl1pPr defTabSz="9128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128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128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128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128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53670D08-DD0E-4AFF-9CD9-C9C3A26CD6A3}" type="slidenum">
              <a:rPr lang="en-US" altLang="zh-TW" sz="1200">
                <a:latin typeface="Arial" charset="0"/>
              </a:rPr>
              <a:pPr algn="r" eaLnBrk="1" hangingPunct="1"/>
              <a:t>3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70" tIns="45568" rIns="91670" bIns="45568"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42199182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描述分析（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Descriptive Analytics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在歷史數據中發現有用的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pattern</a:t>
            </a:r>
            <a:endParaRPr lang="zh-TW" altLang="en-US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預測分析（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Predictive Analytics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根據歷史數據，結合限制條件，預測可能的發生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規範或指導性分析（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Prescriptive Analytics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根據預測分析結果，總結及建議不同結果的優化行動。如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Google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地圖，當輸入起點和終點，它會計算幾條路線，並把最好的列在最上面，作為建議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AA3FB9-F8BC-4F5E-B7AA-361F7C5BDA84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1955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91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18D08A60-5475-4C29-9344-2398C8B5AA06}" type="slidenum">
              <a:rPr lang="en-US" altLang="zh-TW" sz="1200">
                <a:latin typeface="Arial" charset="0"/>
              </a:rPr>
              <a:pPr algn="r" eaLnBrk="1" hangingPunct="1"/>
              <a:t>92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849936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93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71B0D32-D09E-4C75-8B57-66C15692BF7D}" type="slidenum">
              <a:rPr lang="en-US" altLang="zh-TW" smtClean="0">
                <a:latin typeface="Arial" charset="0"/>
              </a:rPr>
              <a:pPr/>
              <a:t>94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555551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34BEB80-4137-4C17-923A-BB624009821E}" type="slidenum">
              <a:rPr lang="en-US" altLang="zh-TW" smtClean="0">
                <a:latin typeface="Arial" charset="0"/>
              </a:rPr>
              <a:pPr/>
              <a:t>95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453972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63795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32120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007496-A098-4EB6-BB38-BD17EB830214}" type="slidenum">
              <a:rPr lang="en-US" altLang="zh-TW" smtClean="0">
                <a:latin typeface="Arial" charset="0"/>
              </a:rPr>
              <a:pPr/>
              <a:t>99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975168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55047DB-D663-4395-BAC5-874194C24B2C}" type="slidenum">
              <a:rPr lang="en-US" altLang="zh-TW" smtClean="0">
                <a:latin typeface="Arial" charset="0"/>
              </a:rPr>
              <a:pPr/>
              <a:t>100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598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4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603AB0-D5EC-4B9B-BBF8-7EED1B0F1E54}" type="slidenum">
              <a:rPr lang="en-US" altLang="zh-TW" smtClean="0">
                <a:latin typeface="Arial" charset="0"/>
              </a:rPr>
              <a:pPr/>
              <a:t>101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068375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F4EF9EEF-6264-4C72-89C7-14A36889AB6E}" type="slidenum">
              <a:rPr lang="en-US" altLang="zh-TW" sz="1200">
                <a:latin typeface="Arial" charset="0"/>
              </a:rPr>
              <a:pPr algn="r" eaLnBrk="1" hangingPunct="1"/>
              <a:t>102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1435111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B46C21-8E5B-4DA1-8D04-B2A69078E7CA}" type="slidenum">
              <a:rPr lang="en-US" altLang="zh-TW" smtClean="0">
                <a:latin typeface="Arial" charset="0"/>
              </a:rPr>
              <a:pPr/>
              <a:t>103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69443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F6C6DD8E-4C43-424A-AA11-52CD46E707D5}" type="slidenum">
              <a:rPr lang="en-US" altLang="zh-TW" sz="1200">
                <a:latin typeface="Arial" charset="0"/>
              </a:rPr>
              <a:pPr algn="r" eaLnBrk="1" hangingPunct="1"/>
              <a:t>104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4137790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2350" y="3373438"/>
            <a:ext cx="8189913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97834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106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A00CC7C3-BDB4-4A5F-9351-C955744793AF}" type="slidenum">
              <a:rPr lang="en-US" altLang="zh-TW" sz="1200">
                <a:latin typeface="Arial" charset="0"/>
              </a:rPr>
              <a:pPr algn="r" eaLnBrk="1" hangingPunct="1"/>
              <a:t>107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305860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96451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70B7A664-A527-49F9-A377-519A3ADA9D48}" type="slidenum">
              <a:rPr lang="en-US" altLang="zh-TW" sz="1200">
                <a:latin typeface="Arial" charset="0"/>
              </a:rPr>
              <a:pPr algn="r" eaLnBrk="1" hangingPunct="1"/>
              <a:t>109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972836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70B7A664-A527-49F9-A377-519A3ADA9D48}" type="slidenum">
              <a:rPr lang="en-US" altLang="zh-TW" sz="1200">
                <a:latin typeface="Arial" charset="0"/>
              </a:rPr>
              <a:pPr algn="r" eaLnBrk="1" hangingPunct="1"/>
              <a:t>110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97283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3400"/>
            <a:ext cx="3549650" cy="266223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8" y="3373438"/>
            <a:ext cx="8186737" cy="319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09440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111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112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113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114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115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116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522A82A-8524-4BE9-9CBC-5457C3414EDF}" type="slidenum">
              <a:rPr lang="en-US" altLang="zh-TW" smtClean="0">
                <a:latin typeface="Arial" charset="0"/>
              </a:rPr>
              <a:pPr/>
              <a:t>118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72621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A1FAE54D-354D-4685-96D4-0DFFCCF4BA31}" type="slidenum">
              <a:rPr lang="en-US" altLang="zh-TW" sz="1200">
                <a:latin typeface="Arial" charset="0"/>
              </a:rPr>
              <a:pPr algn="r" eaLnBrk="1" hangingPunct="1"/>
              <a:t>6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219806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A1FAE54D-354D-4685-96D4-0DFFCCF4BA31}" type="slidenum">
              <a:rPr lang="en-US" altLang="zh-TW" sz="1200">
                <a:latin typeface="Arial" charset="0"/>
              </a:rPr>
              <a:pPr algn="r" eaLnBrk="1" hangingPunct="1"/>
              <a:t>7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21980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5797550" y="6745288"/>
            <a:ext cx="44354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79" tIns="47540" rIns="95079" bIns="47540" anchor="b"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A1FAE54D-354D-4685-96D4-0DFFCCF4BA31}" type="slidenum">
              <a:rPr lang="en-US" altLang="zh-TW" sz="1200">
                <a:latin typeface="Arial" charset="0"/>
              </a:rPr>
              <a:pPr algn="r" eaLnBrk="1" hangingPunct="1"/>
              <a:t>8</a:t>
            </a:fld>
            <a:endParaRPr lang="en-US" altLang="zh-TW" sz="1200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21980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defTabSz="950913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D476C1-4E18-4982-8CAF-8D9E3B7BCEFF}" type="slidenum">
              <a:rPr lang="en-US" altLang="zh-TW" smtClean="0">
                <a:latin typeface="Arial" charset="0"/>
              </a:rPr>
              <a:pPr/>
              <a:t>9</a:t>
            </a:fld>
            <a:endParaRPr lang="en-US" altLang="zh-TW" smtClean="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322853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mtClean="0"/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mtClean="0"/>
              </a:p>
            </p:txBody>
          </p:sp>
        </p:grp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mtClean="0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Verdana" panose="020B060403050404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mtClean="0"/>
              </a:p>
            </p:txBody>
          </p:sp>
        </p:grp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</p:grpSp>
      <p:sp>
        <p:nvSpPr>
          <p:cNvPr id="3686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8A29274-5500-47D8-8A28-3CF94001003B}" type="datetime1">
              <a:rPr lang="zh-TW" altLang="en-US"/>
              <a:pPr>
                <a:defRPr/>
              </a:pPr>
              <a:t>2018/3/8</a:t>
            </a:fld>
            <a:endParaRPr lang="en-US" altLang="zh-TW" dirty="0"/>
          </a:p>
        </p:txBody>
      </p:sp>
      <p:sp>
        <p:nvSpPr>
          <p:cNvPr id="14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673598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355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355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horndale AMT" panose="02020603050405020304" pitchFamily="18" charset="0"/>
                <a:cs typeface="Thorndale AMT" panose="02020603050405020304" pitchFamily="18" charset="0"/>
              </a:defRPr>
            </a:lvl1pPr>
          </a:lstStyle>
          <a:p>
            <a:pPr>
              <a:defRPr/>
            </a:pPr>
            <a:fld id="{7FD67130-F8B4-482F-A13F-1ED610BE3137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4459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buClr>
                <a:srgbClr val="310BD5"/>
              </a:buCl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buClr>
                <a:srgbClr val="FF0000"/>
              </a:buCl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B742E37D-C542-4E6F-A33F-0347DA193C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198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33D8B-39A7-456E-8B12-DA32527F28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266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DAE49-7ADD-4891-AC32-88D0CF678188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E63AD23-66D5-42DB-BDA0-B994220AB49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480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0D6D6-ECCC-433F-B362-E776154F27B1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57583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A6CF6-7640-4506-ABFA-3D99B8D98547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21159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3CA5F-427C-48BC-B9AC-FCCA98159295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970497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83BC-9245-4C53-8CF5-EBEB2B638AA2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0897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EEBAA-3625-4B14-9689-B18832B2A090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311310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02936-5B47-4DD0-A434-BD0B9998A63D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895727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AF621-45DC-4276-8A84-FC135110C0CC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8802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5C446-DF4A-4E30-9D59-4D7D60EF1D4F}" type="datetime1">
              <a:rPr lang="zh-TW" altLang="en-US"/>
              <a:pPr>
                <a:defRPr/>
              </a:pPr>
              <a:t>2018/3/8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12392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CN" altLang="en-US" sz="2400" smtClean="0">
              <a:latin typeface="Tahoma" panose="020B0604030504040204" pitchFamily="34" charset="0"/>
            </a:endParaRP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676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Tahoma" pitchFamily="34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76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Tahoma" pitchFamily="34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9" name="投影片編號版面配置區 5"/>
          <p:cNvSpPr txBox="1">
            <a:spLocks noGrp="1"/>
          </p:cNvSpPr>
          <p:nvPr userDrawn="1"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2BC7EB2-63C9-4924-8715-E1336A4AE324}" type="slidenum">
              <a:rPr kumimoji="0" lang="en-US" altLang="zh-TW" sz="1400" smtClean="0">
                <a:latin typeface="Times New Roman" pitchFamily="18" charset="0"/>
              </a:rPr>
              <a:pPr algn="r" eaLnBrk="1" hangingPunct="1">
                <a:defRPr/>
              </a:pPr>
              <a:t>‹#›</a:t>
            </a:fld>
            <a:r>
              <a:rPr kumimoji="0" lang="en-US" altLang="zh-TW" sz="1400" smtClean="0">
                <a:latin typeface="Times New Roman" pitchFamily="18" charset="0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  <p:sldLayoutId id="2147484626" r:id="rId12"/>
    <p:sldLayoutId id="2147484627" r:id="rId1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5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6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9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pythontw/?hc_ref=SEARCH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www.facebook.com/Tw.R.Us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tw.pycon.org/2017/zh-hant/events/schedule/#2017-06-10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58.jpeg"/><Relationship Id="rId18" Type="http://schemas.openxmlformats.org/officeDocument/2006/relationships/image" Target="../media/image63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4.png"/><Relationship Id="rId12" Type="http://schemas.openxmlformats.org/officeDocument/2006/relationships/image" Target="../media/image57.jpe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1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slide" Target="slide4.xml"/><Relationship Id="rId5" Type="http://schemas.openxmlformats.org/officeDocument/2006/relationships/image" Target="../media/image53.png"/><Relationship Id="rId15" Type="http://schemas.openxmlformats.org/officeDocument/2006/relationships/image" Target="../media/image60.jpeg"/><Relationship Id="rId10" Type="http://schemas.openxmlformats.org/officeDocument/2006/relationships/image" Target="../media/image55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90600" y="1676400"/>
            <a:ext cx="7772400" cy="1462088"/>
          </a:xfrm>
        </p:spPr>
        <p:txBody>
          <a:bodyPr/>
          <a:lstStyle/>
          <a:p>
            <a:r>
              <a:rPr lang="zh-TW" altLang="en-US" dirty="0" smtClean="0">
                <a:ea typeface="標楷體" pitchFamily="65" charset="-120"/>
              </a:rPr>
              <a:t>行銷</a:t>
            </a:r>
            <a:r>
              <a:rPr lang="zh-TW" altLang="en-US" dirty="0">
                <a:ea typeface="標楷體" pitchFamily="65" charset="-120"/>
              </a:rPr>
              <a:t>資料</a:t>
            </a:r>
            <a:r>
              <a:rPr lang="zh-TW" altLang="en-US" dirty="0" smtClean="0">
                <a:ea typeface="標楷體" pitchFamily="65" charset="-120"/>
              </a:rPr>
              <a:t>科學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500438"/>
            <a:ext cx="6400800" cy="2638425"/>
          </a:xfrm>
        </p:spPr>
        <p:txBody>
          <a:bodyPr/>
          <a:lstStyle/>
          <a:p>
            <a:pPr eaLnBrk="1" hangingPunct="1">
              <a:spcBef>
                <a:spcPts val="450"/>
              </a:spcBef>
            </a:pPr>
            <a:endParaRPr lang="en-US" altLang="zh-TW" sz="28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450"/>
              </a:spcBef>
            </a:pPr>
            <a:endParaRPr lang="en-US" altLang="zh-TW" sz="28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450"/>
              </a:spcBef>
            </a:pPr>
            <a:endParaRPr lang="en-US" altLang="zh-TW" sz="28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450"/>
              </a:spcBef>
            </a:pPr>
            <a:endParaRPr lang="en-US" altLang="zh-TW" sz="2800" smtClean="0">
              <a:latin typeface="Times New Roman" pitchFamily="18" charset="0"/>
              <a:ea typeface="標楷體" pitchFamily="65" charset="-120"/>
            </a:endParaRPr>
          </a:p>
          <a:p>
            <a:pPr algn="l" eaLnBrk="1" hangingPunct="1">
              <a:spcBef>
                <a:spcPts val="450"/>
              </a:spcBef>
            </a:pPr>
            <a:r>
              <a:rPr lang="zh-TW" altLang="en-US" sz="2800" smtClean="0">
                <a:latin typeface="Times New Roman" pitchFamily="18" charset="0"/>
                <a:ea typeface="標楷體" pitchFamily="65" charset="-120"/>
              </a:rPr>
              <a:t>授課教師：台灣科大林孟彥</a:t>
            </a:r>
            <a:endParaRPr lang="zh-TW" altLang="en-US" sz="2800" i="1" smtClean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小小討論－行銷是什麼？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行銷是把東西賣出去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行銷是滿足顧客的需求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行銷是沿街叫賣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行銷是人員推銷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行銷是廣告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行銷是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8526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>
                <a:latin typeface="Times New Roman" pitchFamily="18" charset="0"/>
                <a:ea typeface="標楷體" pitchFamily="65" charset="-120"/>
              </a:rPr>
              <a:t>Data Visualization </a:t>
            </a:r>
            <a:r>
              <a:rPr lang="zh-TW" altLang="en-US" sz="3200" smtClean="0">
                <a:latin typeface="Times New Roman" pitchFamily="18" charset="0"/>
                <a:ea typeface="標楷體" pitchFamily="65" charset="-120"/>
              </a:rPr>
              <a:t>數據圖像化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（可視化）</a:t>
            </a:r>
            <a:endParaRPr lang="zh-TW" altLang="en-US" sz="320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3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00113" y="2017713"/>
            <a:ext cx="8054975" cy="4364037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2000" b="1" smtClean="0">
                <a:latin typeface="Times New Roman" pitchFamily="18" charset="0"/>
                <a:ea typeface="標楷體" pitchFamily="65" charset="-120"/>
              </a:rPr>
              <a:t>數據圖像化：</a:t>
            </a:r>
            <a:r>
              <a:rPr lang="en-US" altLang="zh-TW" sz="2000" b="1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2000" b="1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將數據轉成符合人類感知的圖像，以強化訊息傳遞的有效性</a:t>
            </a:r>
            <a:endParaRPr lang="en-US" altLang="zh-TW" sz="20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改變 </a:t>
            </a:r>
            <a:r>
              <a:rPr lang="en-US" altLang="zh-TW" sz="2000" smtClean="0">
                <a:latin typeface="Times New Roman" pitchFamily="18" charset="0"/>
                <a:ea typeface="標楷體" pitchFamily="65" charset="-120"/>
              </a:rPr>
              <a:t>data 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的 </a:t>
            </a:r>
            <a:r>
              <a:rPr lang="en-US" altLang="zh-TW" sz="2000" smtClean="0">
                <a:latin typeface="Times New Roman" pitchFamily="18" charset="0"/>
                <a:ea typeface="標楷體" pitchFamily="65" charset="-120"/>
              </a:rPr>
              <a:t>presentation format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，有時就可看出有用的資訊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目的：讓我們更瞭解數據的意義，進而作出更好的決策。</a:t>
            </a:r>
            <a:br>
              <a:rPr lang="zh-TW" altLang="en-US" sz="200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smtClean="0">
                <a:latin typeface="Times New Roman" pitchFamily="18" charset="0"/>
                <a:ea typeface="標楷體" pitchFamily="65" charset="-120"/>
              </a:rPr>
              <a:t>Helping people understand data, with the eventual goal of making better decisions.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有關數據的圖像化，需瞭解的是：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僅只是</a:t>
            </a:r>
            <a:r>
              <a:rPr lang="zh-TW" altLang="en-US" sz="1800" u="sng" smtClean="0">
                <a:latin typeface="Times New Roman" pitchFamily="18" charset="0"/>
                <a:ea typeface="標楷體" pitchFamily="65" charset="-120"/>
              </a:rPr>
              <a:t>圖像化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，不一定可看出有意義的資訊。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</a:rPr>
              <a:t>Business data visualization is often viewed as presenting and aggregating the date in graphics, but it may not always appropriate for telling the underlining story.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若無法增加有意義的資訊，就不是</a:t>
            </a:r>
            <a:r>
              <a:rPr lang="zh-TW" altLang="en-US" sz="1800" u="sng" smtClean="0">
                <a:latin typeface="Times New Roman" pitchFamily="18" charset="0"/>
                <a:ea typeface="標楷體" pitchFamily="65" charset="-120"/>
              </a:rPr>
              <a:t>數據的圖像化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。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</a:rPr>
              <a:t>A graphic may have artistic merit, but if adds nothing to the clear and accurate comprehension of the data, then it is not information visualization.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TW" altLang="en-US" sz="1800" u="sng" smtClean="0">
                <a:latin typeface="Times New Roman" pitchFamily="18" charset="0"/>
                <a:ea typeface="標楷體" pitchFamily="65" charset="-120"/>
              </a:rPr>
              <a:t>數據的圖像化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不一定需要複雜的軟體。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</a:rPr>
              <a:t>Sophisticated software is helpful, but it is not a substitute for well-designed data visualization</a:t>
            </a:r>
          </a:p>
        </p:txBody>
      </p:sp>
      <p:pic>
        <p:nvPicPr>
          <p:cNvPr id="730121" name="Picture 9" descr="MC900295976[1]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4221163"/>
            <a:ext cx="1155700" cy="1435100"/>
          </a:xfrm>
          <a:noFill/>
        </p:spPr>
      </p:pic>
    </p:spTree>
    <p:extLst>
      <p:ext uri="{BB962C8B-B14F-4D97-AF65-F5344CB8AC3E}">
        <p14:creationId xmlns:p14="http://schemas.microsoft.com/office/powerpoint/2010/main" val="2312954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3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3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30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200" smtClean="0">
                <a:latin typeface="Times New Roman" pitchFamily="18" charset="0"/>
                <a:ea typeface="標楷體" pitchFamily="65" charset="-120"/>
              </a:rPr>
              <a:t>數據圖像化之原則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  <a:t>從顧客的角度檢視，每張圖都必須要有意義</a:t>
            </a:r>
            <a:b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</a:br>
            <a:r>
              <a:rPr kumimoji="0" lang="en-US" altLang="zh-TW" sz="2000" smtClean="0">
                <a:latin typeface="Times New Roman" pitchFamily="18" charset="0"/>
                <a:ea typeface="標楷體" pitchFamily="65" charset="-120"/>
              </a:rPr>
              <a:t>Every chart must have a message.</a:t>
            </a: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  <a:t>以最簡明的方式呈現圖表</a:t>
            </a:r>
            <a:b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</a:br>
            <a:r>
              <a:rPr kumimoji="0" lang="en-US" altLang="zh-TW" sz="2000" smtClean="0">
                <a:latin typeface="Times New Roman" pitchFamily="18" charset="0"/>
                <a:ea typeface="標楷體" pitchFamily="65" charset="-120"/>
              </a:rPr>
              <a:t>Keep the basic chart formats and avoid using complex graphics unless they truly add value.  Everything can be reduced to the essential elements and rearranged into a logical sequence to achieve a particular goal.</a:t>
            </a:r>
            <a:endParaRPr lang="en-US" altLang="zh-TW" sz="20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80000"/>
              </a:lnSpc>
              <a:spcBef>
                <a:spcPct val="75000"/>
              </a:spcBef>
            </a:pPr>
            <a: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  <a:t>以一致化的方式呈現圖表</a:t>
            </a:r>
            <a:b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</a:br>
            <a:r>
              <a:rPr kumimoji="0" lang="en-US" altLang="zh-TW" sz="2000" smtClean="0">
                <a:latin typeface="Times New Roman" pitchFamily="18" charset="0"/>
                <a:ea typeface="標楷體" pitchFamily="65" charset="-120"/>
              </a:rPr>
              <a:t>In a business with different departments, it is important to establish a company-wide visualization standard.  A diversity of chart types may dilute the message you are trying to communicate.</a:t>
            </a:r>
          </a:p>
        </p:txBody>
      </p:sp>
      <p:pic>
        <p:nvPicPr>
          <p:cNvPr id="47108" name="Picture 4" descr="MC900250666[1]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455990">
            <a:off x="7092950" y="1177925"/>
            <a:ext cx="1219200" cy="1098550"/>
          </a:xfrm>
          <a:noFill/>
        </p:spPr>
      </p:pic>
    </p:spTree>
    <p:extLst>
      <p:ext uri="{BB962C8B-B14F-4D97-AF65-F5344CB8AC3E}">
        <p14:creationId xmlns:p14="http://schemas.microsoft.com/office/powerpoint/2010/main" val="1990095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5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Times New Roman" pitchFamily="18" charset="0"/>
                <a:ea typeface="標楷體" pitchFamily="65" charset="-120"/>
              </a:rPr>
              <a:t>圖像化的嘗試！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TW" altLang="en-US" sz="2800" smtClean="0">
                <a:latin typeface="Times New Roman" pitchFamily="18" charset="0"/>
                <a:ea typeface="標楷體" pitchFamily="65" charset="-120"/>
              </a:rPr>
              <a:t>請在腦海中將數據圖像化</a:t>
            </a:r>
          </a:p>
          <a:p>
            <a:pPr lvl="1" eaLnBrk="1" hangingPunct="1"/>
            <a:r>
              <a:rPr lang="zh-TW" altLang="en-US" sz="2400" smtClean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圖像化：是否容易？</a:t>
            </a:r>
          </a:p>
          <a:p>
            <a:pPr lvl="1" eaLnBrk="1" hangingPunct="1"/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到量販店購物的經驗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喜歡</a:t>
            </a:r>
            <a:r>
              <a:rPr lang="zh-TW" altLang="en-US" sz="2000" u="sng" smtClean="0">
                <a:latin typeface="Times New Roman" pitchFamily="18" charset="0"/>
                <a:ea typeface="標楷體" pitchFamily="65" charset="-120"/>
              </a:rPr>
              <a:t>人擠人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或</a:t>
            </a:r>
            <a:r>
              <a:rPr lang="zh-TW" altLang="en-US" sz="2000" u="sng" smtClean="0">
                <a:latin typeface="Times New Roman" pitchFamily="18" charset="0"/>
                <a:ea typeface="標楷體" pitchFamily="65" charset="-120"/>
              </a:rPr>
              <a:t>輕鬆悠閒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的購物？</a:t>
            </a:r>
          </a:p>
          <a:p>
            <a:pPr lvl="2" eaLnBrk="1" hangingPunct="1"/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如何找到</a:t>
            </a:r>
            <a:r>
              <a:rPr lang="zh-TW" altLang="en-US" sz="2000" u="sng" smtClean="0">
                <a:latin typeface="Times New Roman" pitchFamily="18" charset="0"/>
                <a:ea typeface="標楷體" pitchFamily="65" charset="-120"/>
              </a:rPr>
              <a:t>輕鬆悠閒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的購物時段？</a:t>
            </a:r>
          </a:p>
          <a:p>
            <a:pPr lvl="1" eaLnBrk="1" hangingPunct="1"/>
            <a:r>
              <a:rPr lang="zh-TW" altLang="en-US" sz="2400" smtClean="0">
                <a:solidFill>
                  <a:schemeClr val="hlink"/>
                </a:solidFill>
                <a:latin typeface="Times New Roman" pitchFamily="18" charset="0"/>
                <a:ea typeface="標楷體" pitchFamily="65" charset="-120"/>
              </a:rPr>
              <a:t>您的圖像化：是否精準？</a:t>
            </a:r>
          </a:p>
        </p:txBody>
      </p:sp>
    </p:spTree>
    <p:extLst>
      <p:ext uri="{BB962C8B-B14F-4D97-AF65-F5344CB8AC3E}">
        <p14:creationId xmlns:p14="http://schemas.microsoft.com/office/powerpoint/2010/main" val="2361079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7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7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7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5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Times New Roman" pitchFamily="18" charset="0"/>
                <a:ea typeface="標楷體" pitchFamily="65" charset="-120"/>
              </a:rPr>
              <a:t>真正的圖像化：差異如何？</a:t>
            </a:r>
          </a:p>
        </p:txBody>
      </p:sp>
      <p:graphicFrame>
        <p:nvGraphicFramePr>
          <p:cNvPr id="32358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924310"/>
              </p:ext>
            </p:extLst>
          </p:nvPr>
        </p:nvGraphicFramePr>
        <p:xfrm>
          <a:off x="1327150" y="2017713"/>
          <a:ext cx="7481888" cy="411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0" name="圖表" r:id="rId4" imgW="8229600" imgH="4524451" progId="MSGraph.Chart.8">
                  <p:embed followColorScheme="full"/>
                </p:oleObj>
              </mc:Choice>
              <mc:Fallback>
                <p:oleObj name="圖表" r:id="rId4" imgW="8229600" imgH="4524451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2017713"/>
                        <a:ext cx="7481888" cy="411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266950" y="5949950"/>
            <a:ext cx="5113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400" b="1">
                <a:solidFill>
                  <a:schemeClr val="hlink"/>
                </a:solidFill>
                <a:ea typeface="標楷體" pitchFamily="65" charset="-120"/>
              </a:rPr>
              <a:t>若您是店主管，這張圖的意涵為何？</a:t>
            </a:r>
          </a:p>
        </p:txBody>
      </p:sp>
      <p:sp>
        <p:nvSpPr>
          <p:cNvPr id="2" name="圓角矩形 1"/>
          <p:cNvSpPr/>
          <p:nvPr/>
        </p:nvSpPr>
        <p:spPr bwMode="auto">
          <a:xfrm>
            <a:off x="2266950" y="2276872"/>
            <a:ext cx="4897338" cy="288032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266950" y="2276872"/>
            <a:ext cx="3745210" cy="21602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charset="-12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266950" y="2276872"/>
            <a:ext cx="1800994" cy="17281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56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23588" grpId="0"/>
      <p:bldP spid="819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Times New Roman" pitchFamily="18" charset="0"/>
                <a:ea typeface="標楷體" pitchFamily="65" charset="-120"/>
              </a:rPr>
              <a:t>另一張圖像化：客單價的差異</a:t>
            </a:r>
          </a:p>
        </p:txBody>
      </p:sp>
      <p:graphicFrame>
        <p:nvGraphicFramePr>
          <p:cNvPr id="323588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27150" y="2017713"/>
          <a:ext cx="7481888" cy="411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24" name="圖表" r:id="rId4" imgW="8229600" imgH="4524451" progId="MSGraph.Chart.8">
                  <p:embed followColorScheme="full"/>
                </p:oleObj>
              </mc:Choice>
              <mc:Fallback>
                <p:oleObj name="圖表" r:id="rId4" imgW="8229600" imgH="4524451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2017713"/>
                        <a:ext cx="7481888" cy="411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266950" y="5876925"/>
            <a:ext cx="51133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sz="2400" b="1" u="sng">
                <a:solidFill>
                  <a:schemeClr val="hlink"/>
                </a:solidFill>
                <a:ea typeface="標楷體" pitchFamily="65" charset="-120"/>
              </a:rPr>
              <a:t>來客數</a:t>
            </a:r>
            <a:r>
              <a:rPr lang="zh-TW" altLang="en-US" sz="2400" b="1">
                <a:solidFill>
                  <a:schemeClr val="hlink"/>
                </a:solidFill>
                <a:ea typeface="標楷體" pitchFamily="65" charset="-120"/>
              </a:rPr>
              <a:t>再配合</a:t>
            </a:r>
            <a:r>
              <a:rPr lang="zh-TW" altLang="en-US" sz="2400" b="1" u="sng">
                <a:solidFill>
                  <a:schemeClr val="hlink"/>
                </a:solidFill>
                <a:ea typeface="標楷體" pitchFamily="65" charset="-120"/>
              </a:rPr>
              <a:t>客單價</a:t>
            </a:r>
            <a:r>
              <a:rPr lang="zh-TW" altLang="en-US" sz="2400" b="1">
                <a:solidFill>
                  <a:schemeClr val="hlink"/>
                </a:solidFill>
                <a:ea typeface="標楷體" pitchFamily="65" charset="-120"/>
              </a:rPr>
              <a:t>的檢視</a:t>
            </a:r>
            <a:r>
              <a:rPr lang="en-US" altLang="zh-TW" sz="2400" b="1">
                <a:solidFill>
                  <a:schemeClr val="hlink"/>
                </a:solidFill>
                <a:ea typeface="標楷體" pitchFamily="65" charset="-120"/>
              </a:rPr>
              <a:t/>
            </a:r>
            <a:br>
              <a:rPr lang="en-US" altLang="zh-TW" sz="2400" b="1">
                <a:solidFill>
                  <a:schemeClr val="hlink"/>
                </a:solidFill>
                <a:ea typeface="標楷體" pitchFamily="65" charset="-120"/>
              </a:rPr>
            </a:br>
            <a:r>
              <a:rPr lang="zh-TW" altLang="en-US" sz="2400" b="1">
                <a:solidFill>
                  <a:schemeClr val="hlink"/>
                </a:solidFill>
                <a:ea typeface="標楷體" pitchFamily="65" charset="-120"/>
              </a:rPr>
              <a:t>店主管們難道都不知道嗎？</a:t>
            </a:r>
          </a:p>
        </p:txBody>
      </p:sp>
    </p:spTree>
    <p:extLst>
      <p:ext uri="{BB962C8B-B14F-4D97-AF65-F5344CB8AC3E}">
        <p14:creationId xmlns:p14="http://schemas.microsoft.com/office/powerpoint/2010/main" val="9388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2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23588" grpId="0"/>
      <p:bldP spid="819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6350"/>
            <a:ext cx="9093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627313" y="4859868"/>
            <a:ext cx="4394200" cy="369332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>
            <a:solidFill>
              <a:srgbClr val="9933FF"/>
            </a:solidFill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TW" altLang="en-US" b="1" u="sng" dirty="0" smtClean="0">
                <a:solidFill>
                  <a:srgbClr val="FF9999"/>
                </a:solidFill>
                <a:ea typeface="標楷體" pitchFamily="65" charset="-120"/>
              </a:rPr>
              <a:t>內部次級資料</a:t>
            </a:r>
            <a:r>
              <a:rPr lang="zh-TW" altLang="en-US" b="1" dirty="0">
                <a:solidFill>
                  <a:srgbClr val="FF9999"/>
                </a:solidFill>
                <a:ea typeface="標楷體" pitchFamily="65" charset="-120"/>
              </a:rPr>
              <a:t>：</a:t>
            </a:r>
            <a:r>
              <a:rPr lang="zh-TW" altLang="en-US" b="1" dirty="0" smtClean="0">
                <a:solidFill>
                  <a:srgbClr val="B2B2B2"/>
                </a:solidFill>
                <a:ea typeface="標楷體" pitchFamily="65" charset="-120"/>
              </a:rPr>
              <a:t>格式多半是如此</a:t>
            </a:r>
          </a:p>
        </p:txBody>
      </p:sp>
      <p:sp>
        <p:nvSpPr>
          <p:cNvPr id="6" name="AutoShape 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93125" y="5805488"/>
            <a:ext cx="400050" cy="2159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95513" y="5478463"/>
            <a:ext cx="5329237" cy="830262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>
            <a:solidFill>
              <a:srgbClr val="9933FF"/>
            </a:solidFill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很</a:t>
            </a:r>
            <a:r>
              <a:rPr lang="zh-TW" altLang="en-US" sz="1600" b="1" dirty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有用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、很有價值</a:t>
            </a:r>
            <a:r>
              <a:rPr lang="zh-TW" altLang="en-US" sz="1600" b="1" dirty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的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資訊 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…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，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/>
            </a:r>
            <a:b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</a:br>
            <a:r>
              <a:rPr lang="zh-TW" altLang="en-US" sz="1600" b="1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若無適當的</a:t>
            </a:r>
            <a:r>
              <a:rPr lang="zh-TW" altLang="en-US" sz="1600" b="1" dirty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解碼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方法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/>
            </a:r>
            <a:b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</a:b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充其量，</a:t>
            </a:r>
            <a:r>
              <a:rPr lang="zh-TW" altLang="en-US" sz="1600" b="1" dirty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也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只是一堆紙上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｢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數字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｣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，或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｢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密碼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｣</a:t>
            </a:r>
            <a:r>
              <a:rPr lang="zh-TW" altLang="en-US" sz="1600" b="1" dirty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、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｢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天書</a:t>
            </a:r>
            <a:r>
              <a:rPr lang="en-US" altLang="zh-TW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｣</a:t>
            </a:r>
            <a:r>
              <a:rPr lang="zh-TW" altLang="en-US" sz="1600" b="1" dirty="0" smtClean="0">
                <a:solidFill>
                  <a:schemeClr val="bg2">
                    <a:lumMod val="10000"/>
                    <a:lumOff val="90000"/>
                  </a:schemeClr>
                </a:solidFill>
                <a:ea typeface="標楷體" pitchFamily="65" charset="-120"/>
              </a:rPr>
              <a:t>罷了！</a:t>
            </a:r>
            <a:endParaRPr lang="zh-TW" altLang="en-US" sz="1600" b="1" dirty="0">
              <a:solidFill>
                <a:schemeClr val="bg2">
                  <a:lumMod val="10000"/>
                  <a:lumOff val="90000"/>
                </a:schemeClr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03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build="allAtOnce" animBg="1"/>
      <p:bldP spid="6" grpId="0" animBg="1"/>
      <p:bldP spid="7" grpId="0" build="allAtOnce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9590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1889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sz="4000" dirty="0" smtClean="0">
                <a:latin typeface="Times New Roman" pitchFamily="18" charset="0"/>
                <a:ea typeface="標楷體" pitchFamily="65" charset="-120"/>
              </a:rPr>
              <a:t>資料與決策的</a:t>
            </a:r>
            <a:r>
              <a:rPr lang="en-US" altLang="zh-TW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WKID</a:t>
            </a:r>
            <a:r>
              <a:rPr lang="zh-TW" altLang="en-US" sz="40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金字塔</a:t>
            </a:r>
          </a:p>
        </p:txBody>
      </p:sp>
      <p:sp>
        <p:nvSpPr>
          <p:cNvPr id="430092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32363" y="2205038"/>
            <a:ext cx="4022725" cy="3927475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由資料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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智慧的決策</a:t>
            </a: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W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isdom: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智慧</a:t>
            </a:r>
            <a:b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knowledge put into action</a:t>
            </a: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K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nowledge: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知識</a:t>
            </a:r>
            <a:b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information organized</a:t>
            </a:r>
          </a:p>
          <a:p>
            <a:pPr marL="400050" lvl="1" indent="0" eaLnBrk="1" hangingPunct="1">
              <a:lnSpc>
                <a:spcPct val="7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(a piece of information; </a:t>
            </a:r>
            <a:r>
              <a:rPr lang="en-US" altLang="zh-TW" sz="1600" b="1" u="sng" dirty="0" smtClean="0">
                <a:latin typeface="Times New Roman" pitchFamily="18" charset="0"/>
                <a:ea typeface="標楷體" pitchFamily="65" charset="-120"/>
              </a:rPr>
              <a:t>piece together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: to combine many small details to give a complete description of something.)</a:t>
            </a:r>
          </a:p>
          <a:p>
            <a:pPr marL="400050" lvl="1" indent="0" eaLnBrk="1" hangingPunct="1">
              <a:lnSpc>
                <a:spcPct val="7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Knowledge is power!</a:t>
            </a: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I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nformation: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資訊</a:t>
            </a:r>
            <a:b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data organized to be used</a:t>
            </a:r>
            <a:b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(put in useful form)</a:t>
            </a: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</a:rPr>
              <a:t>D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ata: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資料</a:t>
            </a:r>
            <a:b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raw materials to be gathered</a:t>
            </a:r>
          </a:p>
        </p:txBody>
      </p:sp>
      <p:grpSp>
        <p:nvGrpSpPr>
          <p:cNvPr id="2" name="Diagram 6"/>
          <p:cNvGrpSpPr>
            <a:grpSpLocks/>
          </p:cNvGrpSpPr>
          <p:nvPr/>
        </p:nvGrpSpPr>
        <p:grpSpPr bwMode="auto">
          <a:xfrm>
            <a:off x="684213" y="2017713"/>
            <a:ext cx="3810000" cy="4114800"/>
            <a:chOff x="1961" y="675"/>
            <a:chExt cx="2400" cy="2592"/>
          </a:xfrm>
        </p:grpSpPr>
        <p:sp>
          <p:nvSpPr>
            <p:cNvPr id="3" name="_s1028"/>
            <p:cNvSpPr>
              <a:spLocks noChangeArrowheads="1"/>
            </p:cNvSpPr>
            <p:nvPr/>
          </p:nvSpPr>
          <p:spPr bwMode="auto">
            <a:xfrm flipV="1">
              <a:off x="2861" y="932"/>
              <a:ext cx="600" cy="520"/>
            </a:xfrm>
            <a:custGeom>
              <a:avLst/>
              <a:gdLst>
                <a:gd name="G0" fmla="+- 10800 0 0"/>
                <a:gd name="G1" fmla="+- 21600 0 10800"/>
                <a:gd name="G2" fmla="*/ 10800 1 2"/>
                <a:gd name="G3" fmla="+- 21600 0 G2"/>
                <a:gd name="G4" fmla="+/ 10800 21600 2"/>
                <a:gd name="G5" fmla="+/ G1 0 2"/>
                <a:gd name="G6" fmla="*/ 21600 21600 10800"/>
                <a:gd name="G7" fmla="*/ G6 1 2"/>
                <a:gd name="G8" fmla="+- 21600 0 G7"/>
                <a:gd name="G9" fmla="*/ 21600 1 2"/>
                <a:gd name="G10" fmla="+- 10800 0 G9"/>
                <a:gd name="G11" fmla="?: G10 G8 0"/>
                <a:gd name="G12" fmla="?: G10 G7 21600"/>
                <a:gd name="T0" fmla="*/ 16200 w 21600"/>
                <a:gd name="T1" fmla="*/ 10800 h 21600"/>
                <a:gd name="T2" fmla="*/ 10800 w 21600"/>
                <a:gd name="T3" fmla="*/ 21600 h 21600"/>
                <a:gd name="T4" fmla="*/ 5400 w 21600"/>
                <a:gd name="T5" fmla="*/ 10800 h 21600"/>
                <a:gd name="T6" fmla="*/ 10800 w 21600"/>
                <a:gd name="T7" fmla="*/ 0 h 21600"/>
                <a:gd name="T8" fmla="*/ 7200 w 21600"/>
                <a:gd name="T9" fmla="*/ 7200 h 21600"/>
                <a:gd name="T10" fmla="*/ 14400 w 21600"/>
                <a:gd name="T11" fmla="*/ 144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智慧</a:t>
              </a:r>
            </a:p>
          </p:txBody>
        </p:sp>
        <p:sp>
          <p:nvSpPr>
            <p:cNvPr id="4" name="_s1029"/>
            <p:cNvSpPr>
              <a:spLocks noChangeArrowheads="1"/>
            </p:cNvSpPr>
            <p:nvPr/>
          </p:nvSpPr>
          <p:spPr bwMode="auto">
            <a:xfrm flipV="1">
              <a:off x="2561" y="1452"/>
              <a:ext cx="1200" cy="51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知識</a:t>
              </a:r>
            </a:p>
          </p:txBody>
        </p:sp>
        <p:sp>
          <p:nvSpPr>
            <p:cNvPr id="5" name="_s1030"/>
            <p:cNvSpPr>
              <a:spLocks noChangeArrowheads="1"/>
            </p:cNvSpPr>
            <p:nvPr/>
          </p:nvSpPr>
          <p:spPr bwMode="auto">
            <a:xfrm flipV="1">
              <a:off x="2261" y="1971"/>
              <a:ext cx="1800" cy="520"/>
            </a:xfrm>
            <a:custGeom>
              <a:avLst/>
              <a:gdLst>
                <a:gd name="G0" fmla="+- 3600 0 0"/>
                <a:gd name="G1" fmla="+- 21600 0 3600"/>
                <a:gd name="G2" fmla="*/ 3600 1 2"/>
                <a:gd name="G3" fmla="+- 21600 0 G2"/>
                <a:gd name="G4" fmla="+/ 3600 21600 2"/>
                <a:gd name="G5" fmla="+/ G1 0 2"/>
                <a:gd name="G6" fmla="*/ 21600 21600 3600"/>
                <a:gd name="G7" fmla="*/ G6 1 2"/>
                <a:gd name="G8" fmla="+- 21600 0 G7"/>
                <a:gd name="G9" fmla="*/ 21600 1 2"/>
                <a:gd name="G10" fmla="+- 3600 0 G9"/>
                <a:gd name="G11" fmla="?: G10 G8 0"/>
                <a:gd name="G12" fmla="?: G10 G7 21600"/>
                <a:gd name="T0" fmla="*/ 19800 w 21600"/>
                <a:gd name="T1" fmla="*/ 10800 h 21600"/>
                <a:gd name="T2" fmla="*/ 10800 w 21600"/>
                <a:gd name="T3" fmla="*/ 21600 h 21600"/>
                <a:gd name="T4" fmla="*/ 1800 w 21600"/>
                <a:gd name="T5" fmla="*/ 10800 h 21600"/>
                <a:gd name="T6" fmla="*/ 10800 w 21600"/>
                <a:gd name="T7" fmla="*/ 0 h 21600"/>
                <a:gd name="T8" fmla="*/ 3600 w 21600"/>
                <a:gd name="T9" fmla="*/ 3600 h 21600"/>
                <a:gd name="T10" fmla="*/ 18000 w 21600"/>
                <a:gd name="T11" fmla="*/ 18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600" y="21600"/>
                  </a:lnTo>
                  <a:lnTo>
                    <a:pt x="180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FF66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標楷體" pitchFamily="65" charset="-120"/>
                </a:rPr>
                <a:t>資訊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標楷體" pitchFamily="65" charset="-120"/>
              </a:endParaRPr>
            </a:p>
          </p:txBody>
        </p:sp>
        <p:sp>
          <p:nvSpPr>
            <p:cNvPr id="6" name="_s1031"/>
            <p:cNvSpPr>
              <a:spLocks noChangeArrowheads="1"/>
            </p:cNvSpPr>
            <p:nvPr/>
          </p:nvSpPr>
          <p:spPr bwMode="auto">
            <a:xfrm flipV="1">
              <a:off x="1961" y="2491"/>
              <a:ext cx="2400" cy="519"/>
            </a:xfrm>
            <a:custGeom>
              <a:avLst/>
              <a:gdLst>
                <a:gd name="G0" fmla="+- 2700 0 0"/>
                <a:gd name="G1" fmla="+- 21600 0 2700"/>
                <a:gd name="G2" fmla="*/ 2700 1 2"/>
                <a:gd name="G3" fmla="+- 21600 0 G2"/>
                <a:gd name="G4" fmla="+/ 2700 21600 2"/>
                <a:gd name="G5" fmla="+/ G1 0 2"/>
                <a:gd name="G6" fmla="*/ 21600 21600 2700"/>
                <a:gd name="G7" fmla="*/ G6 1 2"/>
                <a:gd name="G8" fmla="+- 21600 0 G7"/>
                <a:gd name="G9" fmla="*/ 21600 1 2"/>
                <a:gd name="G10" fmla="+- 2700 0 G9"/>
                <a:gd name="G11" fmla="?: G10 G8 0"/>
                <a:gd name="G12" fmla="?: G10 G7 21600"/>
                <a:gd name="T0" fmla="*/ 20250 w 21600"/>
                <a:gd name="T1" fmla="*/ 10800 h 21600"/>
                <a:gd name="T2" fmla="*/ 10800 w 21600"/>
                <a:gd name="T3" fmla="*/ 21600 h 21600"/>
                <a:gd name="T4" fmla="*/ 1350 w 21600"/>
                <a:gd name="T5" fmla="*/ 10800 h 21600"/>
                <a:gd name="T6" fmla="*/ 10800 w 21600"/>
                <a:gd name="T7" fmla="*/ 0 h 21600"/>
                <a:gd name="T8" fmla="*/ 3150 w 21600"/>
                <a:gd name="T9" fmla="*/ 3150 h 21600"/>
                <a:gd name="T10" fmla="*/ 18450 w 21600"/>
                <a:gd name="T11" fmla="*/ 18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700" y="21600"/>
                  </a:lnTo>
                  <a:lnTo>
                    <a:pt x="189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資料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864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Times New Roman" pitchFamily="18" charset="0"/>
                <a:ea typeface="標楷體" pitchFamily="65" charset="-120"/>
              </a:rPr>
              <a:t>資料與決策的</a:t>
            </a:r>
            <a:r>
              <a:rPr lang="en-US" altLang="zh-TW" sz="4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WKID</a:t>
            </a:r>
            <a:r>
              <a:rPr lang="zh-TW" altLang="en-US" sz="40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金字塔</a:t>
            </a:r>
            <a:endParaRPr kumimoji="0" lang="zh-TW" altLang="en-US" sz="4000" b="1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2688" y="2017713"/>
            <a:ext cx="7772400" cy="4364037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</a:rPr>
              <a:t>Wisdom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智慧</a:t>
            </a:r>
            <a:b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knowledge put into action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將經營九年的 </a:t>
            </a:r>
            <a:r>
              <a:rPr lang="en-US" altLang="zh-TW" sz="1400" u="sng" dirty="0" smtClean="0">
                <a:latin typeface="Times New Roman" pitchFamily="18" charset="0"/>
                <a:ea typeface="標楷體" pitchFamily="65" charset="-120"/>
              </a:rPr>
              <a:t>24 </a:t>
            </a:r>
            <a:r>
              <a:rPr lang="en-US" altLang="zh-TW" sz="1400" u="sng" dirty="0" err="1" smtClean="0">
                <a:latin typeface="Times New Roman" pitchFamily="18" charset="0"/>
                <a:ea typeface="標楷體" pitchFamily="65" charset="-120"/>
              </a:rPr>
              <a:t>hr</a:t>
            </a:r>
            <a:r>
              <a:rPr lang="zh-TW" altLang="en-US" sz="1400" u="sng" dirty="0" smtClean="0">
                <a:latin typeface="Times New Roman" pitchFamily="18" charset="0"/>
                <a:ea typeface="標楷體" pitchFamily="65" charset="-120"/>
              </a:rPr>
              <a:t>營業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2001/3~2010/12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  <a:sym typeface="Wingdings 3" pitchFamily="18" charset="2"/>
              </a:rPr>
              <a:t>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400" u="sng" dirty="0" smtClean="0">
                <a:latin typeface="Times New Roman" pitchFamily="18" charset="0"/>
                <a:ea typeface="標楷體" pitchFamily="65" charset="-120"/>
              </a:rPr>
              <a:t>08~24 </a:t>
            </a:r>
            <a:r>
              <a:rPr lang="en-US" altLang="zh-TW" sz="1400" u="sng" dirty="0" err="1" smtClean="0">
                <a:latin typeface="Times New Roman" pitchFamily="18" charset="0"/>
                <a:ea typeface="標楷體" pitchFamily="65" charset="-120"/>
              </a:rPr>
              <a:t>hr</a:t>
            </a:r>
            <a:r>
              <a:rPr lang="zh-TW" altLang="en-US" sz="1400" u="sng" dirty="0" smtClean="0">
                <a:latin typeface="Times New Roman" pitchFamily="18" charset="0"/>
                <a:ea typeface="標楷體" pitchFamily="65" charset="-120"/>
              </a:rPr>
              <a:t>營業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2011/1~2013/6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       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  <a:sym typeface="Wingdings 3" pitchFamily="18" charset="2"/>
              </a:rPr>
              <a:t> </a:t>
            </a:r>
            <a:r>
              <a:rPr lang="en-US" altLang="zh-TW" sz="1400" u="sng" dirty="0" smtClean="0">
                <a:latin typeface="Times New Roman" pitchFamily="18" charset="0"/>
                <a:ea typeface="標楷體" pitchFamily="65" charset="-120"/>
                <a:sym typeface="Wingdings 3" pitchFamily="18" charset="2"/>
              </a:rPr>
              <a:t>07~24 </a:t>
            </a:r>
            <a:r>
              <a:rPr lang="en-US" altLang="zh-TW" sz="1400" u="sng" dirty="0" err="1" smtClean="0">
                <a:latin typeface="Times New Roman" pitchFamily="18" charset="0"/>
                <a:ea typeface="標楷體" pitchFamily="65" charset="-120"/>
              </a:rPr>
              <a:t>hr</a:t>
            </a:r>
            <a:r>
              <a:rPr lang="zh-TW" altLang="en-US" sz="1400" u="sng" dirty="0" smtClean="0">
                <a:latin typeface="Times New Roman" pitchFamily="18" charset="0"/>
                <a:ea typeface="標楷體" pitchFamily="65" charset="-120"/>
              </a:rPr>
              <a:t>營業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2013/6~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今）</a:t>
            </a:r>
            <a:endParaRPr lang="en-US" altLang="zh-TW" sz="1400" u="sng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B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承辦：高階主管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</a:rPr>
              <a:t>Knowledge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知識</a:t>
            </a:r>
            <a:b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information organized</a:t>
            </a:r>
          </a:p>
          <a:p>
            <a:pPr lvl="1"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piece together: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 來客數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+ 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客單價曲線圖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B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承辦：基層主管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or 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中高階主管（經驗豐富者）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</a:rPr>
              <a:t>Information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資訊</a:t>
            </a:r>
            <a:b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data organized to be used (put in useful form)</a:t>
            </a:r>
          </a:p>
          <a:p>
            <a:pPr lvl="1"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平日與週末來客數曲線圖 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數據的圖像化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 lvl="1"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B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承辦：新進、資淺員工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or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 資深員工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or 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基層主管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</a:rPr>
              <a:t>Data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: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資料（套入</a:t>
            </a:r>
            <a:r>
              <a:rPr lang="zh-TW" altLang="en-US" sz="1800" b="1" u="sng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量販店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之例）</a:t>
            </a:r>
            <a:b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</a:rPr>
              <a:t>raw materials to be gathered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en-US" altLang="zh-TW" sz="1800" b="1" u="sng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sz="1800" b="1" u="sng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800" b="1" u="sng" dirty="0" smtClean="0">
                <a:latin typeface="Times New Roman" pitchFamily="18" charset="0"/>
                <a:ea typeface="標楷體" pitchFamily="65" charset="-120"/>
              </a:rPr>
              <a:t> Data</a:t>
            </a:r>
            <a:r>
              <a:rPr lang="en-US" altLang="zh-TW" sz="1800" u="sng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1800" u="sng" dirty="0" smtClean="0">
                <a:latin typeface="Times New Roman" pitchFamily="18" charset="0"/>
                <a:ea typeface="標楷體" pitchFamily="65" charset="-120"/>
              </a:rPr>
              <a:t>指的是什麼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？</a:t>
            </a:r>
            <a:r>
              <a:rPr lang="en-US" altLang="zh-TW" sz="1800" b="1" u="sng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B</a:t>
            </a:r>
            <a:r>
              <a:rPr lang="zh-TW" altLang="en-US" sz="1800" b="1" u="sng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800" u="sng" dirty="0" smtClean="0">
                <a:latin typeface="Times New Roman" pitchFamily="18" charset="0"/>
                <a:ea typeface="標楷體" pitchFamily="65" charset="-120"/>
              </a:rPr>
              <a:t>承辦是誰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70000"/>
              </a:lnSpc>
              <a:spcBef>
                <a:spcPct val="550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A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每天收進來的 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</a:rPr>
              <a:t>Excel 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數據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zh-TW" sz="1400" b="1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B</a:t>
            </a:r>
            <a:r>
              <a:rPr lang="zh-TW" altLang="en-US" sz="1400" b="1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1400" dirty="0" smtClean="0">
                <a:latin typeface="Times New Roman" pitchFamily="18" charset="0"/>
                <a:ea typeface="標楷體" pitchFamily="65" charset="-120"/>
              </a:rPr>
              <a:t>承辦：新進、資淺員工</a:t>
            </a:r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ct val="55000"/>
              </a:spcBef>
            </a:pPr>
            <a:endParaRPr lang="zh-TW" altLang="en-US" sz="2000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4" name="Diagram 6"/>
          <p:cNvGrpSpPr>
            <a:grpSpLocks/>
          </p:cNvGrpSpPr>
          <p:nvPr/>
        </p:nvGrpSpPr>
        <p:grpSpPr bwMode="auto">
          <a:xfrm>
            <a:off x="6676728" y="3318081"/>
            <a:ext cx="2231603" cy="1763299"/>
            <a:chOff x="1961" y="932"/>
            <a:chExt cx="2400" cy="2078"/>
          </a:xfrm>
        </p:grpSpPr>
        <p:sp>
          <p:nvSpPr>
            <p:cNvPr id="5" name="_s1028"/>
            <p:cNvSpPr>
              <a:spLocks noChangeArrowheads="1"/>
            </p:cNvSpPr>
            <p:nvPr/>
          </p:nvSpPr>
          <p:spPr bwMode="auto">
            <a:xfrm flipV="1">
              <a:off x="2861" y="932"/>
              <a:ext cx="600" cy="520"/>
            </a:xfrm>
            <a:custGeom>
              <a:avLst/>
              <a:gdLst>
                <a:gd name="G0" fmla="+- 10800 0 0"/>
                <a:gd name="G1" fmla="+- 21600 0 10800"/>
                <a:gd name="G2" fmla="*/ 10800 1 2"/>
                <a:gd name="G3" fmla="+- 21600 0 G2"/>
                <a:gd name="G4" fmla="+/ 10800 21600 2"/>
                <a:gd name="G5" fmla="+/ G1 0 2"/>
                <a:gd name="G6" fmla="*/ 21600 21600 10800"/>
                <a:gd name="G7" fmla="*/ G6 1 2"/>
                <a:gd name="G8" fmla="+- 21600 0 G7"/>
                <a:gd name="G9" fmla="*/ 21600 1 2"/>
                <a:gd name="G10" fmla="+- 10800 0 G9"/>
                <a:gd name="G11" fmla="?: G10 G8 0"/>
                <a:gd name="G12" fmla="?: G10 G7 21600"/>
                <a:gd name="T0" fmla="*/ 16200 w 21600"/>
                <a:gd name="T1" fmla="*/ 10800 h 21600"/>
                <a:gd name="T2" fmla="*/ 10800 w 21600"/>
                <a:gd name="T3" fmla="*/ 21600 h 21600"/>
                <a:gd name="T4" fmla="*/ 5400 w 21600"/>
                <a:gd name="T5" fmla="*/ 10800 h 21600"/>
                <a:gd name="T6" fmla="*/ 10800 w 21600"/>
                <a:gd name="T7" fmla="*/ 0 h 21600"/>
                <a:gd name="T8" fmla="*/ 7200 w 21600"/>
                <a:gd name="T9" fmla="*/ 7200 h 21600"/>
                <a:gd name="T10" fmla="*/ 14400 w 21600"/>
                <a:gd name="T11" fmla="*/ 144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W</a:t>
              </a:r>
              <a:r>
                <a:rPr kumimoji="1" lang="zh-TW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 智慧</a:t>
              </a:r>
            </a:p>
          </p:txBody>
        </p:sp>
        <p:sp>
          <p:nvSpPr>
            <p:cNvPr id="6" name="_s1029"/>
            <p:cNvSpPr>
              <a:spLocks noChangeArrowheads="1"/>
            </p:cNvSpPr>
            <p:nvPr/>
          </p:nvSpPr>
          <p:spPr bwMode="auto">
            <a:xfrm flipV="1">
              <a:off x="2561" y="1452"/>
              <a:ext cx="1200" cy="51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K</a:t>
              </a:r>
              <a:r>
                <a:rPr lang="zh-TW" altLang="en-US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 知識</a:t>
              </a:r>
            </a:p>
          </p:txBody>
        </p:sp>
        <p:sp>
          <p:nvSpPr>
            <p:cNvPr id="7" name="_s1030"/>
            <p:cNvSpPr>
              <a:spLocks noChangeArrowheads="1"/>
            </p:cNvSpPr>
            <p:nvPr/>
          </p:nvSpPr>
          <p:spPr bwMode="auto">
            <a:xfrm flipV="1">
              <a:off x="2261" y="1971"/>
              <a:ext cx="1800" cy="520"/>
            </a:xfrm>
            <a:custGeom>
              <a:avLst/>
              <a:gdLst>
                <a:gd name="G0" fmla="+- 3600 0 0"/>
                <a:gd name="G1" fmla="+- 21600 0 3600"/>
                <a:gd name="G2" fmla="*/ 3600 1 2"/>
                <a:gd name="G3" fmla="+- 21600 0 G2"/>
                <a:gd name="G4" fmla="+/ 3600 21600 2"/>
                <a:gd name="G5" fmla="+/ G1 0 2"/>
                <a:gd name="G6" fmla="*/ 21600 21600 3600"/>
                <a:gd name="G7" fmla="*/ G6 1 2"/>
                <a:gd name="G8" fmla="+- 21600 0 G7"/>
                <a:gd name="G9" fmla="*/ 21600 1 2"/>
                <a:gd name="G10" fmla="+- 3600 0 G9"/>
                <a:gd name="G11" fmla="?: G10 G8 0"/>
                <a:gd name="G12" fmla="?: G10 G7 21600"/>
                <a:gd name="T0" fmla="*/ 19800 w 21600"/>
                <a:gd name="T1" fmla="*/ 10800 h 21600"/>
                <a:gd name="T2" fmla="*/ 10800 w 21600"/>
                <a:gd name="T3" fmla="*/ 21600 h 21600"/>
                <a:gd name="T4" fmla="*/ 1800 w 21600"/>
                <a:gd name="T5" fmla="*/ 10800 h 21600"/>
                <a:gd name="T6" fmla="*/ 10800 w 21600"/>
                <a:gd name="T7" fmla="*/ 0 h 21600"/>
                <a:gd name="T8" fmla="*/ 3600 w 21600"/>
                <a:gd name="T9" fmla="*/ 3600 h 21600"/>
                <a:gd name="T10" fmla="*/ 18000 w 21600"/>
                <a:gd name="T11" fmla="*/ 18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600" y="21600"/>
                  </a:lnTo>
                  <a:lnTo>
                    <a:pt x="180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FF66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I</a:t>
              </a:r>
              <a:r>
                <a:rPr lang="zh-TW" altLang="en-US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 資訊</a:t>
              </a:r>
              <a:endParaRPr lang="en-US" altLang="zh-TW" sz="1600" b="1" dirty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_s1031"/>
            <p:cNvSpPr>
              <a:spLocks noChangeArrowheads="1"/>
            </p:cNvSpPr>
            <p:nvPr/>
          </p:nvSpPr>
          <p:spPr bwMode="auto">
            <a:xfrm flipV="1">
              <a:off x="1961" y="2491"/>
              <a:ext cx="2400" cy="519"/>
            </a:xfrm>
            <a:custGeom>
              <a:avLst/>
              <a:gdLst>
                <a:gd name="G0" fmla="+- 2700 0 0"/>
                <a:gd name="G1" fmla="+- 21600 0 2700"/>
                <a:gd name="G2" fmla="*/ 2700 1 2"/>
                <a:gd name="G3" fmla="+- 21600 0 G2"/>
                <a:gd name="G4" fmla="+/ 2700 21600 2"/>
                <a:gd name="G5" fmla="+/ G1 0 2"/>
                <a:gd name="G6" fmla="*/ 21600 21600 2700"/>
                <a:gd name="G7" fmla="*/ G6 1 2"/>
                <a:gd name="G8" fmla="+- 21600 0 G7"/>
                <a:gd name="G9" fmla="*/ 21600 1 2"/>
                <a:gd name="G10" fmla="+- 2700 0 G9"/>
                <a:gd name="G11" fmla="?: G10 G8 0"/>
                <a:gd name="G12" fmla="?: G10 G7 21600"/>
                <a:gd name="T0" fmla="*/ 20250 w 21600"/>
                <a:gd name="T1" fmla="*/ 10800 h 21600"/>
                <a:gd name="T2" fmla="*/ 10800 w 21600"/>
                <a:gd name="T3" fmla="*/ 21600 h 21600"/>
                <a:gd name="T4" fmla="*/ 1350 w 21600"/>
                <a:gd name="T5" fmla="*/ 10800 h 21600"/>
                <a:gd name="T6" fmla="*/ 10800 w 21600"/>
                <a:gd name="T7" fmla="*/ 0 h 21600"/>
                <a:gd name="T8" fmla="*/ 3150 w 21600"/>
                <a:gd name="T9" fmla="*/ 3150 h 21600"/>
                <a:gd name="T10" fmla="*/ 18450 w 21600"/>
                <a:gd name="T11" fmla="*/ 18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700" y="21600"/>
                  </a:lnTo>
                  <a:lnTo>
                    <a:pt x="189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D</a:t>
              </a:r>
              <a:r>
                <a:rPr kumimoji="1" lang="zh-TW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 </a:t>
              </a:r>
              <a:r>
                <a:rPr lang="zh-TW" altLang="en-US" sz="1600" b="1" dirty="0">
                  <a:latin typeface="Times New Roman" pitchFamily="18" charset="0"/>
                  <a:ea typeface="標楷體" pitchFamily="65" charset="-120"/>
                  <a:cs typeface="Times New Roman" panose="02020603050405020304" pitchFamily="18" charset="0"/>
                </a:rPr>
                <a:t>資料</a:t>
              </a:r>
              <a:endParaRPr lang="en-US" altLang="zh-TW" sz="1600" b="1" dirty="0">
                <a:latin typeface="Times New Roman" pitchFamily="18" charset="0"/>
                <a:ea typeface="標楷體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782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4000" dirty="0" smtClean="0">
                <a:latin typeface="Times New Roman" pitchFamily="18" charset="0"/>
                <a:ea typeface="標楷體" pitchFamily="65" charset="-120"/>
              </a:rPr>
              <a:t>資料與決策的</a:t>
            </a:r>
            <a:r>
              <a:rPr lang="en-US" altLang="zh-TW" sz="40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WKID</a:t>
            </a:r>
            <a:r>
              <a:rPr lang="zh-TW" altLang="en-US" sz="40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金字塔</a:t>
            </a:r>
            <a:endParaRPr lang="zh-TW" altLang="en-US" sz="4000" b="1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2" name="Diagram 6"/>
          <p:cNvGrpSpPr>
            <a:grpSpLocks/>
          </p:cNvGrpSpPr>
          <p:nvPr/>
        </p:nvGrpSpPr>
        <p:grpSpPr bwMode="auto">
          <a:xfrm>
            <a:off x="179388" y="2017713"/>
            <a:ext cx="3810000" cy="4114800"/>
            <a:chOff x="1961" y="675"/>
            <a:chExt cx="2400" cy="2592"/>
          </a:xfrm>
        </p:grpSpPr>
        <p:sp>
          <p:nvSpPr>
            <p:cNvPr id="3" name="_s2052"/>
            <p:cNvSpPr>
              <a:spLocks noChangeArrowheads="1"/>
            </p:cNvSpPr>
            <p:nvPr/>
          </p:nvSpPr>
          <p:spPr bwMode="auto">
            <a:xfrm flipV="1">
              <a:off x="2861" y="932"/>
              <a:ext cx="600" cy="520"/>
            </a:xfrm>
            <a:custGeom>
              <a:avLst/>
              <a:gdLst>
                <a:gd name="G0" fmla="+- 10800 0 0"/>
                <a:gd name="G1" fmla="+- 21600 0 10800"/>
                <a:gd name="G2" fmla="*/ 10800 1 2"/>
                <a:gd name="G3" fmla="+- 21600 0 G2"/>
                <a:gd name="G4" fmla="+/ 10800 21600 2"/>
                <a:gd name="G5" fmla="+/ G1 0 2"/>
                <a:gd name="G6" fmla="*/ 21600 21600 10800"/>
                <a:gd name="G7" fmla="*/ G6 1 2"/>
                <a:gd name="G8" fmla="+- 21600 0 G7"/>
                <a:gd name="G9" fmla="*/ 21600 1 2"/>
                <a:gd name="G10" fmla="+- 10800 0 G9"/>
                <a:gd name="G11" fmla="?: G10 G8 0"/>
                <a:gd name="G12" fmla="?: G10 G7 21600"/>
                <a:gd name="T0" fmla="*/ 16200 w 21600"/>
                <a:gd name="T1" fmla="*/ 10800 h 21600"/>
                <a:gd name="T2" fmla="*/ 10800 w 21600"/>
                <a:gd name="T3" fmla="*/ 21600 h 21600"/>
                <a:gd name="T4" fmla="*/ 5400 w 21600"/>
                <a:gd name="T5" fmla="*/ 10800 h 21600"/>
                <a:gd name="T6" fmla="*/ 10800 w 21600"/>
                <a:gd name="T7" fmla="*/ 0 h 21600"/>
                <a:gd name="T8" fmla="*/ 7200 w 21600"/>
                <a:gd name="T9" fmla="*/ 7200 h 21600"/>
                <a:gd name="T10" fmla="*/ 14400 w 21600"/>
                <a:gd name="T11" fmla="*/ 144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智慧</a:t>
              </a:r>
            </a:p>
          </p:txBody>
        </p:sp>
        <p:sp>
          <p:nvSpPr>
            <p:cNvPr id="4" name="_s2053"/>
            <p:cNvSpPr>
              <a:spLocks noChangeArrowheads="1"/>
            </p:cNvSpPr>
            <p:nvPr/>
          </p:nvSpPr>
          <p:spPr bwMode="auto">
            <a:xfrm flipV="1">
              <a:off x="2561" y="1452"/>
              <a:ext cx="1200" cy="51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知識</a:t>
              </a:r>
            </a:p>
          </p:txBody>
        </p:sp>
        <p:sp>
          <p:nvSpPr>
            <p:cNvPr id="5" name="_s2054"/>
            <p:cNvSpPr>
              <a:spLocks noChangeArrowheads="1"/>
            </p:cNvSpPr>
            <p:nvPr/>
          </p:nvSpPr>
          <p:spPr bwMode="auto">
            <a:xfrm flipV="1">
              <a:off x="2261" y="1971"/>
              <a:ext cx="1800" cy="520"/>
            </a:xfrm>
            <a:custGeom>
              <a:avLst/>
              <a:gdLst>
                <a:gd name="G0" fmla="+- 3600 0 0"/>
                <a:gd name="G1" fmla="+- 21600 0 3600"/>
                <a:gd name="G2" fmla="*/ 3600 1 2"/>
                <a:gd name="G3" fmla="+- 21600 0 G2"/>
                <a:gd name="G4" fmla="+/ 3600 21600 2"/>
                <a:gd name="G5" fmla="+/ G1 0 2"/>
                <a:gd name="G6" fmla="*/ 21600 21600 3600"/>
                <a:gd name="G7" fmla="*/ G6 1 2"/>
                <a:gd name="G8" fmla="+- 21600 0 G7"/>
                <a:gd name="G9" fmla="*/ 21600 1 2"/>
                <a:gd name="G10" fmla="+- 3600 0 G9"/>
                <a:gd name="G11" fmla="?: G10 G8 0"/>
                <a:gd name="G12" fmla="?: G10 G7 21600"/>
                <a:gd name="T0" fmla="*/ 19800 w 21600"/>
                <a:gd name="T1" fmla="*/ 10800 h 21600"/>
                <a:gd name="T2" fmla="*/ 10800 w 21600"/>
                <a:gd name="T3" fmla="*/ 21600 h 21600"/>
                <a:gd name="T4" fmla="*/ 1800 w 21600"/>
                <a:gd name="T5" fmla="*/ 10800 h 21600"/>
                <a:gd name="T6" fmla="*/ 10800 w 21600"/>
                <a:gd name="T7" fmla="*/ 0 h 21600"/>
                <a:gd name="T8" fmla="*/ 3600 w 21600"/>
                <a:gd name="T9" fmla="*/ 3600 h 21600"/>
                <a:gd name="T10" fmla="*/ 18000 w 21600"/>
                <a:gd name="T11" fmla="*/ 18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600" y="21600"/>
                  </a:lnTo>
                  <a:lnTo>
                    <a:pt x="180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FF66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標楷體" pitchFamily="65" charset="-120"/>
                </a:rPr>
                <a:t>資訊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標楷體" pitchFamily="65" charset="-120"/>
              </a:endParaRPr>
            </a:p>
          </p:txBody>
        </p:sp>
        <p:sp>
          <p:nvSpPr>
            <p:cNvPr id="6" name="_s2055"/>
            <p:cNvSpPr>
              <a:spLocks noChangeArrowheads="1"/>
            </p:cNvSpPr>
            <p:nvPr/>
          </p:nvSpPr>
          <p:spPr bwMode="auto">
            <a:xfrm flipV="1">
              <a:off x="1961" y="2491"/>
              <a:ext cx="2400" cy="519"/>
            </a:xfrm>
            <a:custGeom>
              <a:avLst/>
              <a:gdLst>
                <a:gd name="G0" fmla="+- 2700 0 0"/>
                <a:gd name="G1" fmla="+- 21600 0 2700"/>
                <a:gd name="G2" fmla="*/ 2700 1 2"/>
                <a:gd name="G3" fmla="+- 21600 0 G2"/>
                <a:gd name="G4" fmla="+/ 2700 21600 2"/>
                <a:gd name="G5" fmla="+/ G1 0 2"/>
                <a:gd name="G6" fmla="*/ 21600 21600 2700"/>
                <a:gd name="G7" fmla="*/ G6 1 2"/>
                <a:gd name="G8" fmla="+- 21600 0 G7"/>
                <a:gd name="G9" fmla="*/ 21600 1 2"/>
                <a:gd name="G10" fmla="+- 2700 0 G9"/>
                <a:gd name="G11" fmla="?: G10 G8 0"/>
                <a:gd name="G12" fmla="?: G10 G7 21600"/>
                <a:gd name="T0" fmla="*/ 20250 w 21600"/>
                <a:gd name="T1" fmla="*/ 10800 h 21600"/>
                <a:gd name="T2" fmla="*/ 10800 w 21600"/>
                <a:gd name="T3" fmla="*/ 21600 h 21600"/>
                <a:gd name="T4" fmla="*/ 1350 w 21600"/>
                <a:gd name="T5" fmla="*/ 10800 h 21600"/>
                <a:gd name="T6" fmla="*/ 10800 w 21600"/>
                <a:gd name="T7" fmla="*/ 0 h 21600"/>
                <a:gd name="T8" fmla="*/ 3150 w 21600"/>
                <a:gd name="T9" fmla="*/ 3150 h 21600"/>
                <a:gd name="T10" fmla="*/ 18450 w 21600"/>
                <a:gd name="T11" fmla="*/ 18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700" y="21600"/>
                  </a:lnTo>
                  <a:lnTo>
                    <a:pt x="189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資料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430092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67175" y="1989138"/>
            <a:ext cx="5003800" cy="424815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5000"/>
              </a:spcBef>
              <a:buFont typeface="Wingdings" pitchFamily="2" charset="2"/>
              <a:buNone/>
              <a:defRPr/>
            </a:pPr>
            <a:r>
              <a:rPr lang="zh-TW" altLang="en-US" sz="1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</a:t>
            </a: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金字塔還有其它的意涵！</a:t>
            </a: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solidFill>
                  <a:schemeClr val="bg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顏色</a:t>
            </a:r>
            <a:r>
              <a:rPr lang="zh-TW" altLang="en-US" sz="1800" dirty="0" smtClean="0">
                <a:solidFill>
                  <a:schemeClr val="bg1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：愈往上，愈淡、愈無形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內涵：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擁有資料的人很多</a:t>
            </a:r>
            <a:r>
              <a:rPr lang="zh-TW" altLang="zh-TW" sz="1800" dirty="0" smtClean="0"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擁</a:t>
            </a:r>
            <a:r>
              <a:rPr lang="zh-TW" altLang="zh-TW" sz="1800" dirty="0" smtClean="0">
                <a:latin typeface="標楷體" pitchFamily="65" charset="-120"/>
                <a:ea typeface="標楷體" pitchFamily="65" charset="-120"/>
              </a:rPr>
              <a:t>有</a:t>
            </a:r>
            <a:r>
              <a:rPr lang="zh-TW" altLang="zh-TW" sz="1800" dirty="0">
                <a:latin typeface="標楷體" pitchFamily="65" charset="-120"/>
                <a:ea typeface="標楷體" pitchFamily="65" charset="-120"/>
              </a:rPr>
              <a:t>知識的人很少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，有智慧的，更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少了！</a:t>
            </a:r>
            <a:endParaRPr lang="en-US" altLang="zh-TW" sz="1800" dirty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結構：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愈往上，愈非結構化，愈無標準可循</a:t>
            </a:r>
            <a:endParaRPr lang="en-US" altLang="zh-TW" sz="1800" b="1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影響：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隨著價值愈大，正負影響愈大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價值：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愈往上，愈珍貴</a:t>
            </a:r>
            <a:r>
              <a:rPr lang="en-US" altLang="zh-TW" sz="1800" dirty="0" smtClean="0">
                <a:latin typeface="標楷體" pitchFamily="65" charset="-120"/>
                <a:ea typeface="標楷體" pitchFamily="65" charset="-120"/>
              </a:rPr>
              <a:t>_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等比級數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  <a:p>
            <a:pPr lvl="1" eaLnBrk="1" hangingPunct="1">
              <a:lnSpc>
                <a:spcPct val="70000"/>
              </a:lnSpc>
              <a:spcBef>
                <a:spcPts val="1200"/>
              </a:spcBef>
              <a:defRPr/>
            </a:pP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3, 9, 27, 81, …, 3</a:t>
            </a:r>
            <a:r>
              <a:rPr lang="en-US" altLang="zh-TW" sz="1400" baseline="30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3</a:t>
            </a:r>
            <a:r>
              <a:rPr lang="en-US" altLang="zh-TW" sz="1400" baseline="30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11</a:t>
            </a:r>
            <a:r>
              <a:rPr lang="en-US" altLang="zh-TW" sz="1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…</a:t>
            </a:r>
            <a:endParaRPr lang="zh-TW" altLang="en-US" sz="1400" baseline="30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數量：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過濾篩選，愈來愈精簡</a:t>
            </a: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組織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：各階層，努力的重點不同</a:t>
            </a:r>
          </a:p>
          <a:p>
            <a:pPr eaLnBrk="1" hangingPunct="1">
              <a:lnSpc>
                <a:spcPct val="70000"/>
              </a:lnSpc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程序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：由下而上，有其順序</a:t>
            </a:r>
          </a:p>
        </p:txBody>
      </p:sp>
      <p:sp>
        <p:nvSpPr>
          <p:cNvPr id="52231" name="AutoShape 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93125" y="6021388"/>
            <a:ext cx="400050" cy="2159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483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0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00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0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30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00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2" grpId="0" build="p"/>
      <p:bldP spid="522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行銷的意義（</a:t>
            </a:r>
            <a:r>
              <a:rPr lang="en-US" altLang="zh-TW" smtClean="0">
                <a:latin typeface="Times New Roman" pitchFamily="18" charset="0"/>
                <a:ea typeface="標楷體" pitchFamily="65" charset="-120"/>
              </a:rPr>
              <a:t>AMA 1960</a:t>
            </a:r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800" smtClean="0">
                <a:latin typeface="Times New Roman" pitchFamily="18" charset="0"/>
                <a:ea typeface="標楷體" pitchFamily="65" charset="-120"/>
              </a:rPr>
              <a:t>行銷是將生產者的物品與服務帶給消費者或使用者的商業活動。</a:t>
            </a:r>
          </a:p>
          <a:p>
            <a:pPr eaLnBrk="1" hangingPunct="1"/>
            <a:r>
              <a:rPr lang="en-US" altLang="zh-TW" sz="2800" i="1" smtClean="0">
                <a:latin typeface="Times New Roman" pitchFamily="18" charset="0"/>
                <a:ea typeface="標楷體" pitchFamily="65" charset="-120"/>
              </a:rPr>
              <a:t>Marketing is the performance of business activities that direct the flow of goods and services from producer to consumer or user.</a:t>
            </a:r>
          </a:p>
        </p:txBody>
      </p:sp>
    </p:spTree>
    <p:extLst>
      <p:ext uri="{BB962C8B-B14F-4D97-AF65-F5344CB8AC3E}">
        <p14:creationId xmlns:p14="http://schemas.microsoft.com/office/powerpoint/2010/main" val="2418916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WKID</a:t>
            </a:r>
            <a:r>
              <a:rPr lang="zh-TW" altLang="en-US" sz="4000" b="1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金字塔</a:t>
            </a:r>
            <a:r>
              <a:rPr lang="zh-TW" altLang="en-US" sz="40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與行銷資料科學</a:t>
            </a:r>
            <a:endParaRPr lang="zh-TW" altLang="en-US" sz="4000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2" name="Diagram 6"/>
          <p:cNvGrpSpPr>
            <a:grpSpLocks/>
          </p:cNvGrpSpPr>
          <p:nvPr/>
        </p:nvGrpSpPr>
        <p:grpSpPr bwMode="auto">
          <a:xfrm>
            <a:off x="179388" y="2017713"/>
            <a:ext cx="3810000" cy="4114800"/>
            <a:chOff x="1961" y="675"/>
            <a:chExt cx="2400" cy="2592"/>
          </a:xfrm>
        </p:grpSpPr>
        <p:sp>
          <p:nvSpPr>
            <p:cNvPr id="3" name="_s2052"/>
            <p:cNvSpPr>
              <a:spLocks noChangeArrowheads="1"/>
            </p:cNvSpPr>
            <p:nvPr/>
          </p:nvSpPr>
          <p:spPr bwMode="auto">
            <a:xfrm flipV="1">
              <a:off x="2861" y="932"/>
              <a:ext cx="600" cy="520"/>
            </a:xfrm>
            <a:custGeom>
              <a:avLst/>
              <a:gdLst>
                <a:gd name="G0" fmla="+- 10800 0 0"/>
                <a:gd name="G1" fmla="+- 21600 0 10800"/>
                <a:gd name="G2" fmla="*/ 10800 1 2"/>
                <a:gd name="G3" fmla="+- 21600 0 G2"/>
                <a:gd name="G4" fmla="+/ 10800 21600 2"/>
                <a:gd name="G5" fmla="+/ G1 0 2"/>
                <a:gd name="G6" fmla="*/ 21600 21600 10800"/>
                <a:gd name="G7" fmla="*/ G6 1 2"/>
                <a:gd name="G8" fmla="+- 21600 0 G7"/>
                <a:gd name="G9" fmla="*/ 21600 1 2"/>
                <a:gd name="G10" fmla="+- 10800 0 G9"/>
                <a:gd name="G11" fmla="?: G10 G8 0"/>
                <a:gd name="G12" fmla="?: G10 G7 21600"/>
                <a:gd name="T0" fmla="*/ 16200 w 21600"/>
                <a:gd name="T1" fmla="*/ 10800 h 21600"/>
                <a:gd name="T2" fmla="*/ 10800 w 21600"/>
                <a:gd name="T3" fmla="*/ 21600 h 21600"/>
                <a:gd name="T4" fmla="*/ 5400 w 21600"/>
                <a:gd name="T5" fmla="*/ 10800 h 21600"/>
                <a:gd name="T6" fmla="*/ 10800 w 21600"/>
                <a:gd name="T7" fmla="*/ 0 h 21600"/>
                <a:gd name="T8" fmla="*/ 7200 w 21600"/>
                <a:gd name="T9" fmla="*/ 7200 h 21600"/>
                <a:gd name="T10" fmla="*/ 14400 w 21600"/>
                <a:gd name="T11" fmla="*/ 144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08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智慧</a:t>
              </a:r>
            </a:p>
          </p:txBody>
        </p:sp>
        <p:sp>
          <p:nvSpPr>
            <p:cNvPr id="4" name="_s2053"/>
            <p:cNvSpPr>
              <a:spLocks noChangeArrowheads="1"/>
            </p:cNvSpPr>
            <p:nvPr/>
          </p:nvSpPr>
          <p:spPr bwMode="auto">
            <a:xfrm flipV="1">
              <a:off x="2561" y="1452"/>
              <a:ext cx="1200" cy="519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知識</a:t>
              </a:r>
            </a:p>
          </p:txBody>
        </p:sp>
        <p:sp>
          <p:nvSpPr>
            <p:cNvPr id="5" name="_s2054"/>
            <p:cNvSpPr>
              <a:spLocks noChangeArrowheads="1"/>
            </p:cNvSpPr>
            <p:nvPr/>
          </p:nvSpPr>
          <p:spPr bwMode="auto">
            <a:xfrm flipV="1">
              <a:off x="2261" y="1971"/>
              <a:ext cx="1800" cy="520"/>
            </a:xfrm>
            <a:custGeom>
              <a:avLst/>
              <a:gdLst>
                <a:gd name="G0" fmla="+- 3600 0 0"/>
                <a:gd name="G1" fmla="+- 21600 0 3600"/>
                <a:gd name="G2" fmla="*/ 3600 1 2"/>
                <a:gd name="G3" fmla="+- 21600 0 G2"/>
                <a:gd name="G4" fmla="+/ 3600 21600 2"/>
                <a:gd name="G5" fmla="+/ G1 0 2"/>
                <a:gd name="G6" fmla="*/ 21600 21600 3600"/>
                <a:gd name="G7" fmla="*/ G6 1 2"/>
                <a:gd name="G8" fmla="+- 21600 0 G7"/>
                <a:gd name="G9" fmla="*/ 21600 1 2"/>
                <a:gd name="G10" fmla="+- 3600 0 G9"/>
                <a:gd name="G11" fmla="?: G10 G8 0"/>
                <a:gd name="G12" fmla="?: G10 G7 21600"/>
                <a:gd name="T0" fmla="*/ 19800 w 21600"/>
                <a:gd name="T1" fmla="*/ 10800 h 21600"/>
                <a:gd name="T2" fmla="*/ 10800 w 21600"/>
                <a:gd name="T3" fmla="*/ 21600 h 21600"/>
                <a:gd name="T4" fmla="*/ 1800 w 21600"/>
                <a:gd name="T5" fmla="*/ 10800 h 21600"/>
                <a:gd name="T6" fmla="*/ 10800 w 21600"/>
                <a:gd name="T7" fmla="*/ 0 h 21600"/>
                <a:gd name="T8" fmla="*/ 3600 w 21600"/>
                <a:gd name="T9" fmla="*/ 3600 h 21600"/>
                <a:gd name="T10" fmla="*/ 18000 w 21600"/>
                <a:gd name="T11" fmla="*/ 18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600" y="21600"/>
                  </a:lnTo>
                  <a:lnTo>
                    <a:pt x="180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FF66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標楷體" pitchFamily="65" charset="-120"/>
                </a:rPr>
                <a:t>資訊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標楷體" pitchFamily="65" charset="-120"/>
              </a:endParaRPr>
            </a:p>
          </p:txBody>
        </p:sp>
        <p:sp>
          <p:nvSpPr>
            <p:cNvPr id="6" name="_s2055"/>
            <p:cNvSpPr>
              <a:spLocks noChangeArrowheads="1"/>
            </p:cNvSpPr>
            <p:nvPr/>
          </p:nvSpPr>
          <p:spPr bwMode="auto">
            <a:xfrm flipV="1">
              <a:off x="1961" y="2491"/>
              <a:ext cx="2400" cy="519"/>
            </a:xfrm>
            <a:custGeom>
              <a:avLst/>
              <a:gdLst>
                <a:gd name="G0" fmla="+- 2700 0 0"/>
                <a:gd name="G1" fmla="+- 21600 0 2700"/>
                <a:gd name="G2" fmla="*/ 2700 1 2"/>
                <a:gd name="G3" fmla="+- 21600 0 G2"/>
                <a:gd name="G4" fmla="+/ 2700 21600 2"/>
                <a:gd name="G5" fmla="+/ G1 0 2"/>
                <a:gd name="G6" fmla="*/ 21600 21600 2700"/>
                <a:gd name="G7" fmla="*/ G6 1 2"/>
                <a:gd name="G8" fmla="+- 21600 0 G7"/>
                <a:gd name="G9" fmla="*/ 21600 1 2"/>
                <a:gd name="G10" fmla="+- 2700 0 G9"/>
                <a:gd name="G11" fmla="?: G10 G8 0"/>
                <a:gd name="G12" fmla="?: G10 G7 21600"/>
                <a:gd name="T0" fmla="*/ 20250 w 21600"/>
                <a:gd name="T1" fmla="*/ 10800 h 21600"/>
                <a:gd name="T2" fmla="*/ 10800 w 21600"/>
                <a:gd name="T3" fmla="*/ 21600 h 21600"/>
                <a:gd name="T4" fmla="*/ 1350 w 21600"/>
                <a:gd name="T5" fmla="*/ 10800 h 21600"/>
                <a:gd name="T6" fmla="*/ 10800 w 21600"/>
                <a:gd name="T7" fmla="*/ 0 h 21600"/>
                <a:gd name="T8" fmla="*/ 3150 w 21600"/>
                <a:gd name="T9" fmla="*/ 3150 h 21600"/>
                <a:gd name="T10" fmla="*/ 18450 w 21600"/>
                <a:gd name="T11" fmla="*/ 18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700" y="21600"/>
                  </a:lnTo>
                  <a:lnTo>
                    <a:pt x="189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28575" algn="in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TW" alt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資料</a:t>
              </a:r>
              <a:endParaRPr kumimoji="1" lang="en-US" altLang="zh-TW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430092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67175" y="2349178"/>
            <a:ext cx="5003800" cy="3672110"/>
          </a:xfrm>
        </p:spPr>
        <p:txBody>
          <a:bodyPr/>
          <a:lstStyle/>
          <a:p>
            <a:pPr eaLnBrk="1" hangingPunct="1">
              <a:lnSpc>
                <a:spcPct val="70000"/>
              </a:lnSpc>
              <a:spcBef>
                <a:spcPct val="55000"/>
              </a:spcBef>
              <a:buFont typeface="Wingdings" pitchFamily="2" charset="2"/>
              <a:buNone/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金字塔</a:t>
            </a:r>
            <a:r>
              <a:rPr lang="zh-TW" altLang="en-US" sz="1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 </a:t>
            </a: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MDS</a:t>
            </a:r>
            <a:r>
              <a:rPr lang="zh-TW" altLang="en-US" sz="1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意</a:t>
            </a: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涵！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智慧：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inter-discipline 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跨領域的</a:t>
            </a:r>
            <a:r>
              <a:rPr lang="zh-TW" altLang="en-US" sz="1800" dirty="0">
                <a:latin typeface="標楷體" pitchFamily="65" charset="-120"/>
                <a:ea typeface="標楷體" pitchFamily="65" charset="-120"/>
              </a:rPr>
              <a:t>學識和</a:t>
            </a:r>
            <a:r>
              <a:rPr lang="zh-TW" altLang="en-US" sz="1800" dirty="0" smtClean="0">
                <a:latin typeface="標楷體" pitchFamily="65" charset="-120"/>
                <a:ea typeface="標楷體" pitchFamily="65" charset="-120"/>
              </a:rPr>
              <a:t>經驗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知識：</a:t>
            </a:r>
            <a:r>
              <a:rPr lang="en-US" altLang="zh-TW" sz="1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domain 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knowledge 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領域知識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瞭解相關的</a:t>
            </a:r>
            <a:r>
              <a:rPr lang="zh-TW" altLang="en-US" sz="1800" u="sng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資訊  </a:t>
            </a:r>
            <a:r>
              <a:rPr lang="en-US" altLang="zh-TW" sz="1800" u="sng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pieces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如何組合在一起</a:t>
            </a:r>
            <a:endParaRPr lang="en-US" altLang="zh-TW" sz="1800" b="1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ts val="1500"/>
              </a:spcBef>
              <a:defRPr/>
            </a:pP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資訊：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R, Python, SPSS, SAS, Minitab, </a:t>
            </a:r>
            <a:r>
              <a:rPr lang="en-GB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Tableau,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MS-Access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ts val="1500"/>
              </a:spcBef>
              <a:defRPr/>
            </a:pPr>
            <a:r>
              <a:rPr lang="zh-TW" altLang="en-US" sz="1800" b="1" dirty="0">
                <a:latin typeface="標楷體" pitchFamily="65" charset="-120"/>
                <a:ea typeface="標楷體" pitchFamily="65" charset="-120"/>
              </a:rPr>
              <a:t>資料</a:t>
            </a:r>
            <a:r>
              <a:rPr lang="zh-TW" altLang="en-US" sz="1800" b="1" dirty="0" smtClean="0"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SQL,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NoSQL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Excel</a:t>
            </a:r>
            <a:endParaRPr lang="en-US" altLang="zh-TW" sz="1800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2231" name="AutoShape 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93125" y="6021388"/>
            <a:ext cx="400050" cy="2159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179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0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0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0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0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2" grpId="0" build="p"/>
      <p:bldP spid="5223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b="1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47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的自學：初階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從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資料科學的熱門語言（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R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Python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）學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起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推薦平台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2100" dirty="0" err="1" smtClean="0">
                <a:latin typeface="Times New Roman" pitchFamily="18" charset="0"/>
                <a:ea typeface="標楷體" pitchFamily="65" charset="-120"/>
              </a:rPr>
              <a:t>Coursera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defRPr/>
            </a:pPr>
            <a:r>
              <a:rPr lang="zh-TW" altLang="en-US" sz="2100" dirty="0">
                <a:latin typeface="Times New Roman" pitchFamily="18" charset="0"/>
                <a:ea typeface="標楷體" pitchFamily="65" charset="-120"/>
              </a:rPr>
              <a:t>上面有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許多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優質的課程，如：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R Programming, Introduction to Data Science in Python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等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這些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課程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都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要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付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些許費用，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但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若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選擇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旁聽（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audit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）或不要求開立學習證明（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full course, no certificate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則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是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免費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的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所有科目以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英文教學，但仍有不少課程會搭配中文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字幕</a:t>
            </a:r>
            <a:endParaRPr lang="zh-TW" altLang="en-US" sz="2100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7983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的自學：中階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已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有程式語言基礎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的學員，可開始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機器學習（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Machine Learning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）方面的課程，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嘗試將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資料轉化為資訊而創造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價值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推薦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平台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是</a:t>
            </a:r>
            <a:r>
              <a:rPr lang="en-US" altLang="zh-TW" sz="2100" dirty="0" err="1" smtClean="0">
                <a:latin typeface="Times New Roman" pitchFamily="18" charset="0"/>
                <a:ea typeface="標楷體" pitchFamily="65" charset="-120"/>
              </a:rPr>
              <a:t>Udemy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Machine Learning A-Z, Data Science and Machine Learning </a:t>
            </a:r>
            <a:r>
              <a:rPr lang="en-US" altLang="zh-TW" sz="2100" dirty="0" err="1">
                <a:latin typeface="Times New Roman" pitchFamily="18" charset="0"/>
                <a:ea typeface="標楷體" pitchFamily="65" charset="-120"/>
              </a:rPr>
              <a:t>Bootcamp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 with R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等一系列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課程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這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平台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強調解決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問題的實戰能力，且多數課程皆有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R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Python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的開源程式碼（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open source code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），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可直接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套用到現有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專案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5702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的自學：高階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推薦台大電機系李宏毅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教授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2100" dirty="0" err="1" smtClean="0">
                <a:latin typeface="Times New Roman" pitchFamily="18" charset="0"/>
                <a:ea typeface="標楷體" pitchFamily="65" charset="-120"/>
              </a:rPr>
              <a:t>YouTube機器學習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en-US" altLang="zh-TW" sz="2100" dirty="0" err="1">
                <a:latin typeface="Times New Roman" pitchFamily="18" charset="0"/>
                <a:ea typeface="標楷體" pitchFamily="65" charset="-120"/>
              </a:rPr>
              <a:t>深度學習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單元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內容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專業十足且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深入淺出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涵蓋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大數據領域相當完整的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概念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也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可到全世界最大的資料科學平台</a:t>
            </a:r>
            <a:r>
              <a:rPr lang="en-US" altLang="zh-TW" sz="2100" dirty="0" err="1">
                <a:latin typeface="Times New Roman" pitchFamily="18" charset="0"/>
                <a:ea typeface="標楷體" pitchFamily="65" charset="-120"/>
              </a:rPr>
              <a:t>Kaggle</a:t>
            </a:r>
            <a:r>
              <a:rPr lang="zh-TW" altLang="zh-TW" sz="21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2100" dirty="0">
                <a:latin typeface="Times New Roman" pitchFamily="18" charset="0"/>
                <a:ea typeface="標楷體" pitchFamily="65" charset="-120"/>
              </a:rPr>
              <a:t>The Home of Data Science &amp; Machine 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Learning</a:t>
            </a:r>
            <a:r>
              <a:rPr lang="zh-TW" altLang="zh-TW" sz="2100" dirty="0" smtClean="0">
                <a:latin typeface="Times New Roman" pitchFamily="18" charset="0"/>
                <a:ea typeface="標楷體" pitchFamily="65" charset="-120"/>
              </a:rPr>
              <a:t>）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altLang="zh-TW" sz="1700" dirty="0" smtClean="0">
                <a:latin typeface="Times New Roman" pitchFamily="18" charset="0"/>
                <a:ea typeface="標楷體" pitchFamily="65" charset="-120"/>
              </a:rPr>
              <a:t>competition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單元</a:t>
            </a:r>
            <a:r>
              <a:rPr lang="zh-TW" altLang="en-US" sz="1700" dirty="0" smtClean="0">
                <a:latin typeface="Times New Roman" pitchFamily="18" charset="0"/>
                <a:ea typeface="標楷體" pitchFamily="65" charset="-120"/>
              </a:rPr>
              <a:t>內有企業專案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的競賽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其中的</a:t>
            </a:r>
            <a:r>
              <a:rPr lang="zh-TW" altLang="en-US" sz="17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700" dirty="0" smtClean="0">
                <a:latin typeface="Times New Roman" pitchFamily="18" charset="0"/>
                <a:ea typeface="標楷體" pitchFamily="65" charset="-120"/>
              </a:rPr>
              <a:t>Kernel</a:t>
            </a:r>
            <a:r>
              <a:rPr lang="zh-TW" altLang="en-US" sz="17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彙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整了全世界頂尖資料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科學家的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開源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程式碼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比賽主題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往往很接近企業的實戰狀況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，在</a:t>
            </a:r>
            <a:r>
              <a:rPr lang="zh-TW" altLang="zh-TW" sz="1700" dirty="0">
                <a:latin typeface="Times New Roman" pitchFamily="18" charset="0"/>
                <a:ea typeface="標楷體" pitchFamily="65" charset="-120"/>
              </a:rPr>
              <a:t>相當程度內可直接套用到企業的</a:t>
            </a:r>
            <a:r>
              <a:rPr lang="zh-TW" altLang="zh-TW" sz="1700" dirty="0" smtClean="0">
                <a:latin typeface="Times New Roman" pitchFamily="18" charset="0"/>
                <a:ea typeface="標楷體" pitchFamily="65" charset="-120"/>
              </a:rPr>
              <a:t>案例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0124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4018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實</a:t>
            </a:r>
            <a:r>
              <a:rPr lang="zh-TW" altLang="en-US" sz="2100" dirty="0">
                <a:latin typeface="Times New Roman" pitchFamily="18" charset="0"/>
                <a:ea typeface="標楷體" pitchFamily="65" charset="-120"/>
              </a:rPr>
              <a:t>作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之練習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  <a:defRPr/>
            </a:pP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實作</a:t>
            </a: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2017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日月潭泳渡</a:t>
            </a: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-</a:t>
            </a:r>
            <a:r>
              <a:rPr lang="en-US" altLang="zh-TW" sz="1700" dirty="0" smtClean="0">
                <a:latin typeface="Times New Roman" pitchFamily="18" charset="0"/>
                <a:ea typeface="標楷體" pitchFamily="65" charset="-120"/>
              </a:rPr>
              <a:t>0.docx</a:t>
            </a:r>
          </a:p>
          <a:p>
            <a:pPr lvl="1" eaLnBrk="1" hangingPunct="1">
              <a:spcBef>
                <a:spcPts val="600"/>
              </a:spcBef>
              <a:defRPr/>
            </a:pP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實作</a:t>
            </a: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：名片</a:t>
            </a:r>
            <a:r>
              <a:rPr lang="zh-TW" altLang="en-US" sz="1700" dirty="0" smtClean="0">
                <a:latin typeface="Times New Roman" pitchFamily="18" charset="0"/>
                <a:ea typeface="標楷體" pitchFamily="65" charset="-120"/>
              </a:rPr>
              <a:t>資料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實作</a:t>
            </a:r>
            <a:r>
              <a:rPr lang="en-US" altLang="zh-TW" sz="1700" dirty="0">
                <a:latin typeface="Times New Roman" pitchFamily="18" charset="0"/>
                <a:ea typeface="標楷體" pitchFamily="65" charset="-120"/>
              </a:rPr>
              <a:t>3</a:t>
            </a:r>
            <a:r>
              <a:rPr lang="zh-TW" altLang="en-US" sz="1700" dirty="0">
                <a:latin typeface="Times New Roman" pitchFamily="18" charset="0"/>
                <a:ea typeface="標楷體" pitchFamily="65" charset="-120"/>
              </a:rPr>
              <a:t>：企劃書撰寫主題及分組</a:t>
            </a:r>
            <a:endParaRPr lang="en-US" altLang="zh-TW" sz="17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實作案例：新生學習適應的 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SQL 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檔案</a:t>
            </a:r>
            <a:endParaRPr lang="en-US" altLang="zh-TW" sz="2100" b="1" i="1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408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8100"/>
            <a:ext cx="809625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602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瞭解 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MDS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 的重要，接下來</a:t>
            </a:r>
            <a:r>
              <a:rPr lang="zh-TW" altLang="en-US" sz="2100" b="1" u="sng" dirty="0" smtClean="0">
                <a:latin typeface="Times New Roman" pitchFamily="18" charset="0"/>
                <a:ea typeface="標楷體" pitchFamily="65" charset="-120"/>
              </a:rPr>
              <a:t>努力學 </a:t>
            </a:r>
            <a:r>
              <a:rPr lang="en-US" altLang="zh-TW" sz="2100" b="1" u="sng" dirty="0" smtClean="0">
                <a:latin typeface="Times New Roman" pitchFamily="18" charset="0"/>
                <a:ea typeface="標楷體" pitchFamily="65" charset="-120"/>
              </a:rPr>
              <a:t>+</a:t>
            </a:r>
            <a:r>
              <a:rPr lang="zh-TW" altLang="en-US" sz="2100" b="1" u="sng" dirty="0" smtClean="0">
                <a:latin typeface="Times New Roman" pitchFamily="18" charset="0"/>
                <a:ea typeface="標楷體" pitchFamily="65" charset="-120"/>
              </a:rPr>
              <a:t> 自學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，是絕對必要的！</a:t>
            </a:r>
            <a:endParaRPr lang="en-US" altLang="zh-TW" sz="21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Hope you have enjoyed the class!</a:t>
            </a:r>
            <a:b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And, do remember the homework.</a:t>
            </a:r>
          </a:p>
        </p:txBody>
      </p:sp>
    </p:spTree>
    <p:extLst>
      <p:ext uri="{BB962C8B-B14F-4D97-AF65-F5344CB8AC3E}">
        <p14:creationId xmlns:p14="http://schemas.microsoft.com/office/powerpoint/2010/main" val="1194319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行銷的意義（</a:t>
            </a:r>
            <a:r>
              <a:rPr lang="en-US" altLang="zh-TW" smtClean="0">
                <a:latin typeface="Times New Roman" pitchFamily="18" charset="0"/>
                <a:ea typeface="標楷體" pitchFamily="65" charset="-120"/>
              </a:rPr>
              <a:t>AMA 1985</a:t>
            </a:r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行銷意指：企業對</a:t>
            </a:r>
            <a:r>
              <a:rPr lang="zh-TW" altLang="en-US" sz="2600" u="sng" dirty="0" smtClean="0">
                <a:latin typeface="Times New Roman" pitchFamily="18" charset="0"/>
                <a:ea typeface="標楷體" pitchFamily="65" charset="-120"/>
              </a:rPr>
              <a:t>物品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sz="2600" u="sng" dirty="0" smtClean="0">
                <a:latin typeface="Times New Roman" pitchFamily="18" charset="0"/>
                <a:ea typeface="標楷體" pitchFamily="65" charset="-120"/>
              </a:rPr>
              <a:t>服務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及</a:t>
            </a:r>
            <a:r>
              <a:rPr lang="zh-TW" altLang="en-US" sz="2600" u="sng" dirty="0" smtClean="0">
                <a:latin typeface="Times New Roman" pitchFamily="18" charset="0"/>
                <a:ea typeface="標楷體" pitchFamily="65" charset="-120"/>
              </a:rPr>
              <a:t>概念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之</a:t>
            </a:r>
            <a:r>
              <a:rPr lang="zh-TW" altLang="en-US" sz="2600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生產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sz="2600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訂價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sz="2600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促銷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zh-TW" altLang="en-US" sz="2600" dirty="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</a:rPr>
              <a:t>配送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</a:rPr>
              <a:t>過程的規劃與執行，以與目標客戶（個人或組織）交換，來滿足客戶的需求，並創造企業的利潤。</a:t>
            </a:r>
          </a:p>
          <a:p>
            <a:pPr eaLnBrk="1" hangingPunct="1"/>
            <a:r>
              <a:rPr lang="en-US" altLang="zh-TW" sz="2600" i="1" dirty="0" smtClean="0">
                <a:latin typeface="Times New Roman" pitchFamily="18" charset="0"/>
                <a:ea typeface="標楷體" pitchFamily="65" charset="-120"/>
              </a:rPr>
              <a:t>Marketing is the process of planning and executing the conception, pricing, promotion, and distribution of ideas, goods, and services to create exchanges that satisfy individual and organizational objectives</a:t>
            </a:r>
          </a:p>
        </p:txBody>
      </p:sp>
    </p:spTree>
    <p:extLst>
      <p:ext uri="{BB962C8B-B14F-4D97-AF65-F5344CB8AC3E}">
        <p14:creationId xmlns:p14="http://schemas.microsoft.com/office/powerpoint/2010/main" val="1397795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行銷的意義（</a:t>
            </a:r>
            <a:r>
              <a:rPr lang="en-US" altLang="zh-TW" smtClean="0">
                <a:latin typeface="Times New Roman" pitchFamily="18" charset="0"/>
                <a:ea typeface="標楷體" pitchFamily="65" charset="-120"/>
              </a:rPr>
              <a:t>AMA 2011</a:t>
            </a:r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700" smtClean="0">
                <a:latin typeface="Times New Roman" pitchFamily="18" charset="0"/>
                <a:ea typeface="標楷體" pitchFamily="65" charset="-120"/>
              </a:rPr>
              <a:t>行銷是透過創造、溝通與傳送價值來交換，以使顧客、夥伴和社會都能受益的一種活動、組織功能與程序。</a:t>
            </a:r>
          </a:p>
          <a:p>
            <a:pPr eaLnBrk="1" hangingPunct="1"/>
            <a:r>
              <a:rPr lang="en-US" altLang="zh-TW" sz="2700" i="1" smtClean="0">
                <a:latin typeface="Times New Roman" pitchFamily="18" charset="0"/>
                <a:ea typeface="標楷體" pitchFamily="65" charset="-120"/>
              </a:rPr>
              <a:t>Marketing is the activity, set of institutions, and processes for creating, communicating, delivering, and exchanging offerings that have value for customers, clients, partners, and society at large.</a:t>
            </a:r>
          </a:p>
        </p:txBody>
      </p:sp>
    </p:spTree>
    <p:extLst>
      <p:ext uri="{BB962C8B-B14F-4D97-AF65-F5344CB8AC3E}">
        <p14:creationId xmlns:p14="http://schemas.microsoft.com/office/powerpoint/2010/main" val="1053054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200" smtClean="0">
                <a:latin typeface="Times New Roman" pitchFamily="18" charset="0"/>
                <a:ea typeface="標楷體" pitchFamily="65" charset="-120"/>
              </a:rPr>
              <a:t>行銷的意義（</a:t>
            </a:r>
            <a:r>
              <a:rPr lang="en-US" altLang="zh-TW" sz="3200" smtClean="0">
                <a:latin typeface="Times New Roman" pitchFamily="18" charset="0"/>
                <a:ea typeface="標楷體" pitchFamily="65" charset="-120"/>
              </a:rPr>
              <a:t>Perreault and Mcarthy 1996</a:t>
            </a:r>
            <a:r>
              <a:rPr lang="zh-TW" altLang="en-US" sz="3200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  <p:pic>
        <p:nvPicPr>
          <p:cNvPr id="22533" name="Picture 9" descr="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225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7950" y="6224588"/>
            <a:ext cx="88931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</a:pPr>
            <a:r>
              <a:rPr lang="en-US" altLang="zh-TW" sz="1400" dirty="0" err="1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Perreault</a:t>
            </a:r>
            <a:r>
              <a:rPr lang="en-US" altLang="zh-TW" sz="14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, William D. Jr. and E. Jerome </a:t>
            </a:r>
            <a:r>
              <a:rPr lang="en-US" altLang="zh-TW" sz="1400" dirty="0" err="1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Mcarthy</a:t>
            </a:r>
            <a:r>
              <a:rPr lang="en-US" altLang="zh-TW" sz="14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 (1996), </a:t>
            </a:r>
            <a:r>
              <a:rPr lang="en-US" altLang="zh-TW" sz="1400" u="sng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Basic Marketing: A Global-Managerial Approach</a:t>
            </a:r>
            <a:r>
              <a:rPr lang="en-US" altLang="zh-TW" sz="14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, 12th ed., Irwin., p.62.</a:t>
            </a:r>
          </a:p>
        </p:txBody>
      </p:sp>
    </p:spTree>
    <p:extLst>
      <p:ext uri="{BB962C8B-B14F-4D97-AF65-F5344CB8AC3E}">
        <p14:creationId xmlns:p14="http://schemas.microsoft.com/office/powerpoint/2010/main" val="41363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 smtClean="0">
                <a:latin typeface="Times New Roman" pitchFamily="18" charset="0"/>
                <a:ea typeface="標楷體" pitchFamily="65" charset="-120"/>
              </a:rPr>
              <a:t>行銷的意義（</a:t>
            </a:r>
            <a:r>
              <a:rPr lang="en-US" altLang="zh-TW" sz="4000" smtClean="0">
                <a:latin typeface="Times New Roman" pitchFamily="18" charset="0"/>
                <a:ea typeface="標楷體" pitchFamily="65" charset="-120"/>
              </a:rPr>
              <a:t>Lamb et al. 1998</a:t>
            </a:r>
            <a:r>
              <a:rPr lang="zh-TW" altLang="en-US" sz="4000" smtClean="0">
                <a:latin typeface="Times New Roman" pitchFamily="18" charset="0"/>
                <a:ea typeface="標楷體" pitchFamily="65" charset="-120"/>
              </a:rPr>
              <a:t>）</a:t>
            </a:r>
          </a:p>
        </p:txBody>
      </p:sp>
      <p:pic>
        <p:nvPicPr>
          <p:cNvPr id="24581" name="Picture 8" descr="d 的副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-26988"/>
            <a:ext cx="9150350" cy="624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6050" y="6165850"/>
            <a:ext cx="89630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TW" sz="15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Lamb, Charles W., Jr., Joseph F. Hair, Jr., and  Carl McDaniel (1998), </a:t>
            </a:r>
            <a:r>
              <a:rPr lang="en-US" altLang="zh-TW" sz="1500" u="sng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Marketing</a:t>
            </a:r>
            <a:r>
              <a:rPr lang="en-US" altLang="zh-TW" sz="1500" dirty="0">
                <a:solidFill>
                  <a:srgbClr val="111111"/>
                </a:solidFill>
                <a:latin typeface="Times New Roman" pitchFamily="18" charset="0"/>
                <a:cs typeface="Times New Roman" pitchFamily="18" charset="0"/>
              </a:rPr>
              <a:t>, 4th ed., South-Western College Publishing, p.53.</a:t>
            </a:r>
          </a:p>
        </p:txBody>
      </p:sp>
    </p:spTree>
    <p:extLst>
      <p:ext uri="{BB962C8B-B14F-4D97-AF65-F5344CB8AC3E}">
        <p14:creationId xmlns:p14="http://schemas.microsoft.com/office/powerpoint/2010/main" val="41162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zh-TW" sz="2800" i="1" dirty="0">
                <a:latin typeface="Times New Roman" pitchFamily="18" charset="0"/>
                <a:ea typeface="標楷體" pitchFamily="65" charset="-120"/>
              </a:rPr>
              <a:t>Data </a:t>
            </a:r>
            <a:r>
              <a:rPr lang="en-GB" altLang="zh-TW" sz="2800" dirty="0">
                <a:latin typeface="Times New Roman" pitchFamily="18" charset="0"/>
                <a:ea typeface="標楷體" pitchFamily="65" charset="-120"/>
              </a:rPr>
              <a:t>is </a:t>
            </a:r>
            <a:r>
              <a:rPr lang="en-GB" altLang="zh-TW" sz="2800" dirty="0" err="1">
                <a:latin typeface="Times New Roman" pitchFamily="18" charset="0"/>
                <a:ea typeface="標楷體" pitchFamily="65" charset="-120"/>
              </a:rPr>
              <a:t>uninterpreted</a:t>
            </a:r>
            <a:r>
              <a:rPr lang="en-GB" altLang="zh-TW" sz="28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GB" altLang="zh-TW" sz="2800" dirty="0" smtClean="0">
                <a:latin typeface="Times New Roman" pitchFamily="18" charset="0"/>
                <a:ea typeface="標楷體" pitchFamily="65" charset="-120"/>
              </a:rPr>
              <a:t>information</a:t>
            </a:r>
          </a:p>
          <a:p>
            <a:pPr eaLnBrk="1" hangingPunct="1"/>
            <a:r>
              <a:rPr lang="zh-TW" altLang="en-US" sz="2800" dirty="0">
                <a:latin typeface="Times New Roman" pitchFamily="18" charset="0"/>
                <a:ea typeface="標楷體" pitchFamily="65" charset="-120"/>
              </a:rPr>
              <a:t>未經解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讀的資訊；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或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</a:rPr>
              <a:t>未經過處裡的原始記錄</a:t>
            </a:r>
            <a:endParaRPr lang="en-US" altLang="zh-TW" sz="2800" dirty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相關的議題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資料如何取得？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如何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解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讀？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解讀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後意涵？</a:t>
            </a:r>
            <a:endParaRPr lang="en-GB" altLang="zh-TW" sz="2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資料的意義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6917">
            <a:off x="6304353" y="590199"/>
            <a:ext cx="2488304" cy="13934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30" y="3906334"/>
            <a:ext cx="2387734" cy="13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50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依來源分類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內部資料：銷售資料、庫存品資料、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…</a:t>
            </a:r>
          </a:p>
          <a:p>
            <a:pPr lvl="1" eaLnBrk="1" hangingPunct="1"/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外部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資料：政府公開資料、外部研究報告、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… </a:t>
            </a:r>
          </a:p>
          <a:p>
            <a:pPr eaLnBrk="1" hangingPunct="1"/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依蒐集者分類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初級資料：第一手，自己蒐集的資料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次級資料：別人整理過的資料，如政府公開資料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資料的分類</a:t>
            </a:r>
          </a:p>
        </p:txBody>
      </p:sp>
    </p:spTree>
    <p:extLst>
      <p:ext uri="{BB962C8B-B14F-4D97-AF65-F5344CB8AC3E}">
        <p14:creationId xmlns:p14="http://schemas.microsoft.com/office/powerpoint/2010/main" val="3262040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SQL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</a:rPr>
              <a:t>Structured Query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Language</a:t>
            </a:r>
            <a:b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zh-TW" sz="2800" dirty="0" smtClean="0">
                <a:latin typeface="Times New Roman" pitchFamily="18" charset="0"/>
                <a:ea typeface="標楷體" pitchFamily="65" charset="-120"/>
              </a:rPr>
              <a:t>意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</a:rPr>
              <a:t>指「結構化查詢語言</a:t>
            </a:r>
            <a:r>
              <a:rPr lang="zh-TW" altLang="zh-TW" sz="2800" dirty="0" smtClean="0">
                <a:latin typeface="Times New Roman" pitchFamily="18" charset="0"/>
                <a:ea typeface="標楷體" pitchFamily="65" charset="-120"/>
              </a:rPr>
              <a:t>」</a:t>
            </a:r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為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結構化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資料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各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資料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皆有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固定欄位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、固定格式、固定順序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...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等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如：銷售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資料庫裡的欄位，通常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有</a:t>
            </a:r>
            <a:r>
              <a:rPr lang="zh-TW" altLang="zh-TW" sz="2000" u="sng" dirty="0" smtClean="0">
                <a:latin typeface="Times New Roman" pitchFamily="18" charset="0"/>
                <a:ea typeface="標楷體" pitchFamily="65" charset="-120"/>
              </a:rPr>
              <a:t>會員編號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zh-TW" sz="2000" u="sng" dirty="0" smtClean="0">
                <a:latin typeface="Times New Roman" pitchFamily="18" charset="0"/>
                <a:ea typeface="標楷體" pitchFamily="65" charset="-120"/>
              </a:rPr>
              <a:t>購買日期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zh-TW" sz="2000" u="sng" dirty="0" smtClean="0">
                <a:latin typeface="Times New Roman" pitchFamily="18" charset="0"/>
                <a:ea typeface="標楷體" pitchFamily="65" charset="-120"/>
              </a:rPr>
              <a:t>購買</a:t>
            </a:r>
            <a:r>
              <a:rPr lang="zh-TW" altLang="zh-TW" sz="2000" u="sng" dirty="0">
                <a:latin typeface="Times New Roman" pitchFamily="18" charset="0"/>
                <a:ea typeface="標楷體" pitchFamily="65" charset="-120"/>
              </a:rPr>
              <a:t>品</a:t>
            </a:r>
            <a:r>
              <a:rPr lang="zh-TW" altLang="zh-TW" sz="2000" u="sng" dirty="0" smtClean="0">
                <a:latin typeface="Times New Roman" pitchFamily="18" charset="0"/>
                <a:ea typeface="標楷體" pitchFamily="65" charset="-120"/>
              </a:rPr>
              <a:t>項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zh-TW" sz="2000" u="sng" dirty="0" smtClean="0">
                <a:latin typeface="Times New Roman" pitchFamily="18" charset="0"/>
                <a:ea typeface="標楷體" pitchFamily="65" charset="-120"/>
              </a:rPr>
              <a:t>購買金額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...</a:t>
            </a:r>
            <a:endParaRPr lang="en-US" altLang="zh-TW" sz="20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</a:rPr>
              <a:t>NoSQL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</a:rPr>
              <a:t>Not Only 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SQL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zh-TW" altLang="zh-TW" sz="2800" dirty="0" smtClean="0">
                <a:latin typeface="Times New Roman" pitchFamily="18" charset="0"/>
                <a:ea typeface="標楷體" pitchFamily="65" charset="-120"/>
              </a:rPr>
              <a:t>意</a:t>
            </a:r>
            <a:r>
              <a:rPr lang="zh-TW" altLang="zh-TW" sz="2800" dirty="0">
                <a:latin typeface="Times New Roman" pitchFamily="18" charset="0"/>
                <a:ea typeface="標楷體" pitchFamily="65" charset="-120"/>
              </a:rPr>
              <a:t>指「不只是</a:t>
            </a:r>
            <a:r>
              <a:rPr lang="en-US" altLang="zh-TW" sz="2800" dirty="0">
                <a:latin typeface="Times New Roman" pitchFamily="18" charset="0"/>
                <a:ea typeface="標楷體" pitchFamily="65" charset="-120"/>
              </a:rPr>
              <a:t>SQL</a:t>
            </a:r>
            <a:r>
              <a:rPr lang="zh-TW" altLang="zh-TW" sz="2800" dirty="0" smtClean="0">
                <a:latin typeface="Times New Roman" pitchFamily="18" charset="0"/>
                <a:ea typeface="標楷體" pitchFamily="65" charset="-120"/>
              </a:rPr>
              <a:t>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為非結構化或半結構化資料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外部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資料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具資料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欄位，但並不一致</a:t>
            </a:r>
            <a:endParaRPr lang="en-US" altLang="zh-TW" sz="2000" dirty="0">
              <a:latin typeface="Times New Roman" pitchFamily="18" charset="0"/>
              <a:ea typeface="標楷體" pitchFamily="65" charset="-120"/>
            </a:endParaRPr>
          </a:p>
          <a:p>
            <a:pPr lvl="1" eaLnBrk="1" hangingPunct="1"/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如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：文件檔案、影像檔、語音檔、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</a:rPr>
              <a:t>pdf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email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等</a:t>
            </a:r>
            <a:endParaRPr lang="en-US" altLang="zh-TW" sz="20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資料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分類：依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結構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04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SQL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dirty="0" err="1" smtClean="0">
                <a:latin typeface="Times New Roman" pitchFamily="18" charset="0"/>
                <a:ea typeface="標楷體" pitchFamily="65" charset="-120"/>
              </a:rPr>
              <a:t>NoSQL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之比較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81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00" y="1988840"/>
            <a:ext cx="4990800" cy="450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935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Times New Roman" pitchFamily="18" charset="0"/>
                <a:ea typeface="標楷體" pitchFamily="65" charset="-120"/>
              </a:rPr>
              <a:t>教師簡歷：林孟彥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2060575"/>
            <a:ext cx="7129462" cy="4114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臺灣科技大學企管系教授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學經歷：</a:t>
            </a:r>
            <a:endParaRPr lang="en-US" altLang="zh-TW" sz="200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1600" smtClean="0">
                <a:latin typeface="Times New Roman" pitchFamily="18" charset="0"/>
                <a:ea typeface="標楷體" pitchFamily="65" charset="-120"/>
              </a:rPr>
              <a:t>英國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</a:rPr>
              <a:t>華威大學（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University of Warwick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</a:rPr>
              <a:t>）行銷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</a:rPr>
              <a:t>學博士</a:t>
            </a:r>
            <a:endParaRPr lang="en-US" altLang="zh-TW" sz="160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1600" smtClean="0">
                <a:latin typeface="Times New Roman" pitchFamily="18" charset="0"/>
                <a:ea typeface="標楷體" pitchFamily="65" charset="-120"/>
              </a:rPr>
              <a:t>貿易公司派駐匈牙利、南斯拉夫兩地三年</a:t>
            </a:r>
            <a:endParaRPr lang="en-US" altLang="zh-TW" sz="160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1600" smtClean="0">
                <a:latin typeface="Times New Roman" pitchFamily="18" charset="0"/>
                <a:ea typeface="標楷體" pitchFamily="65" charset="-120"/>
              </a:rPr>
              <a:t>中油公司品管工程師、電腦軟體工程師</a:t>
            </a:r>
            <a:endParaRPr lang="zh-TW" altLang="en-US" sz="16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講授：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/>
            </a:r>
            <a:b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研究方法、管理學、行銷學、品牌管理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行銷資料科學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Tel: (02) 2737-6734, Email: 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tomlin@ba.ntust.edu.tw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Times New Roman" pitchFamily="18" charset="0"/>
                <a:ea typeface="標楷體" pitchFamily="65" charset="-120"/>
              </a:rPr>
              <a:t>NoSQL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 之處理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>
                <a:latin typeface="Times New Roman" pitchFamily="18" charset="0"/>
                <a:ea typeface="標楷體" pitchFamily="65" charset="-120"/>
              </a:rPr>
              <a:t>NoSQL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 存在許多地方</a:t>
            </a:r>
            <a:endParaRPr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未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刻意處理的資料多屬此類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需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轉成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SQL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 格式才可進行資料處理（或大數據分析）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如：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警方刑事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檔案都是文字描述，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轉換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SQL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是大工程</a:t>
            </a:r>
            <a:endParaRPr lang="zh-TW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14" y="4297656"/>
            <a:ext cx="13525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56715"/>
            <a:ext cx="3456384" cy="225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83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針對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所欲瞭解之對象，進行觀察、研究與試驗，而得到的有系統知識（韋氏字典 ）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OR,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以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語言文字及抽象概念，來描述人類生活中所接觸事物的共同普遍性及相互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關係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科學的意義</a:t>
            </a:r>
          </a:p>
        </p:txBody>
      </p:sp>
    </p:spTree>
    <p:extLst>
      <p:ext uri="{BB962C8B-B14F-4D97-AF65-F5344CB8AC3E}">
        <p14:creationId xmlns:p14="http://schemas.microsoft.com/office/powerpoint/2010/main" val="216996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研究：</a:t>
            </a:r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r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e-search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，再次尋找或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查驗</a:t>
            </a:r>
            <a:endParaRPr lang="zh-TW" altLang="en-US" sz="24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在某一知識領域中，小心、耐性而有系統地調查，以發現事實真相並建立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原則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對自然（或社會）現象進行系統、控制、實證、公開以及批判性的調查。研究的進行係在理論及假說的指引下，針對某一現象所預設的變數關係，進行資料蒐集與分析的工作，以發現事實的真相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</a:rPr>
              <a:t>Kerlinger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 &amp; Lee, 2000: 14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</a:rPr>
              <a:t>）</a:t>
            </a:r>
            <a:endParaRPr lang="zh-TW" altLang="en-US" sz="2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研究的意義</a:t>
            </a:r>
          </a:p>
        </p:txBody>
      </p:sp>
    </p:spTree>
    <p:extLst>
      <p:ext uri="{BB962C8B-B14F-4D97-AF65-F5344CB8AC3E}">
        <p14:creationId xmlns:p14="http://schemas.microsoft.com/office/powerpoint/2010/main" val="1856173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2"/>
            <a:ext cx="7772400" cy="4291607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+mn-cs"/>
              </a:rPr>
              <a:t>目標市場大小、人口統計資料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歷年銷售資料、各品項訂貨紀錄</a:t>
            </a:r>
            <a:endParaRPr lang="en-US" altLang="zh-TW" sz="20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+mn-cs"/>
              </a:rPr>
              <a:t>不同時間點的來客數及營業額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>
                <a:latin typeface="Times New Roman" pitchFamily="18" charset="0"/>
                <a:ea typeface="標楷體" pitchFamily="65" charset="-120"/>
              </a:rPr>
              <a:t>人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流及提袋率</a:t>
            </a:r>
            <a:endParaRPr lang="en-US" altLang="zh-TW" sz="200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>
                <a:latin typeface="Times New Roman" pitchFamily="18" charset="0"/>
                <a:ea typeface="標楷體" pitchFamily="65" charset="-120"/>
              </a:rPr>
              <a:t>顧客滿意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度、顧客在網路的留言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+mn-cs"/>
              </a:rPr>
              <a:t>競爭</a:t>
            </a:r>
            <a:r>
              <a:rPr lang="zh-TW" altLang="en-US" sz="2000">
                <a:latin typeface="Times New Roman" pitchFamily="18" charset="0"/>
                <a:ea typeface="標楷體" pitchFamily="65" charset="-120"/>
                <a:cs typeface="+mn-cs"/>
              </a:rPr>
              <a:t>廠商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+mn-cs"/>
              </a:rPr>
              <a:t>資料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TW" sz="2000" smtClean="0">
                <a:latin typeface="Times New Roman" pitchFamily="18" charset="0"/>
                <a:ea typeface="標楷體" pitchFamily="65" charset="-120"/>
              </a:rPr>
              <a:t>… …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「</a:t>
            </a:r>
            <a:r>
              <a:rPr lang="zh-TW" altLang="en-US">
                <a:latin typeface="Times New Roman" pitchFamily="18" charset="0"/>
                <a:ea typeface="標楷體" pitchFamily="65" charset="-120"/>
              </a:rPr>
              <a:t>行銷</a:t>
            </a:r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資料」包含哪些？</a:t>
            </a:r>
            <a:endParaRPr lang="zh-TW" altLang="en-US" dirty="0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1861">
            <a:off x="5649634" y="1836213"/>
            <a:ext cx="3168352" cy="207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033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2"/>
            <a:ext cx="7772400" cy="4291607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+mn-cs"/>
              </a:rPr>
              <a:t>1974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年，彼得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·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諾爾（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Peter 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  <a:cs typeface="+mn-cs"/>
              </a:rPr>
              <a:t>Naur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）在《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Concise Survey of Computer Methods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》一書中，首次提出資料科學（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data science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）一詞</a:t>
            </a:r>
            <a:endParaRPr lang="en-US" altLang="zh-TW" sz="2000" dirty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2001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年，威廉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·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克利夫蘭（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William S. Cleveland</a:t>
            </a:r>
            <a:r>
              <a:rPr lang="zh-TW" altLang="zh-TW" sz="2000">
                <a:latin typeface="Times New Roman" pitchFamily="18" charset="0"/>
                <a:ea typeface="標楷體" pitchFamily="65" charset="-120"/>
                <a:cs typeface="+mn-cs"/>
              </a:rPr>
              <a:t>）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  <a:cs typeface="+mn-cs"/>
              </a:rPr>
              <a:t>發表文</a:t>
            </a:r>
            <a:r>
              <a:rPr lang="zh-TW" altLang="en-US" sz="200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  <a:cs typeface="+mn-cs"/>
              </a:rPr>
              <a:t>，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首次將</a:t>
            </a:r>
            <a:r>
              <a:rPr lang="zh-TW" altLang="zh-TW" sz="2000">
                <a:latin typeface="Times New Roman" pitchFamily="18" charset="0"/>
                <a:ea typeface="標楷體" pitchFamily="65" charset="-120"/>
                <a:cs typeface="+mn-cs"/>
              </a:rPr>
              <a:t>資料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  <a:cs typeface="+mn-cs"/>
              </a:rPr>
              <a:t>科學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+mn-cs"/>
              </a:rPr>
              <a:t>視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  <a:cs typeface="+mn-cs"/>
              </a:rPr>
              <a:t>為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+mn-cs"/>
              </a:rPr>
              <a:t>一單獨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  <a:cs typeface="+mn-cs"/>
              </a:rPr>
              <a:t>的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  <a:cs typeface="+mn-cs"/>
              </a:rPr>
              <a:t>學科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+mn-cs"/>
            </a:endParaRPr>
          </a:p>
          <a:p>
            <a:pPr lvl="1" eaLnBrk="1" hangingPunct="1">
              <a:spcBef>
                <a:spcPts val="600"/>
              </a:spcBef>
            </a:pP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+mn-cs"/>
              </a:rPr>
              <a:t>Cleveland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cs typeface="+mn-cs"/>
              </a:rPr>
              <a:t>, W. S. (2001). Data science: an action plan for expanding the technical areas of the field of statistics. </a:t>
            </a:r>
            <a:r>
              <a:rPr lang="en-US" altLang="zh-TW" sz="1600" i="1" dirty="0">
                <a:latin typeface="Times New Roman" pitchFamily="18" charset="0"/>
                <a:ea typeface="標楷體" pitchFamily="65" charset="-120"/>
                <a:cs typeface="+mn-cs"/>
              </a:rPr>
              <a:t>International Statistical </a:t>
            </a:r>
            <a:r>
              <a:rPr lang="en-US" altLang="zh-TW" sz="1600" i="1" dirty="0" smtClean="0">
                <a:latin typeface="Times New Roman" pitchFamily="18" charset="0"/>
                <a:ea typeface="標楷體" pitchFamily="65" charset="-120"/>
                <a:cs typeface="+mn-cs"/>
              </a:rPr>
              <a:t>Review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+mn-cs"/>
              </a:rPr>
              <a:t>, 21-26.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定義：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「透過科學化方式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，對資料進行分析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</a:rPr>
              <a:t>學問，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此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</a:rPr>
              <a:t>科學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2000" smtClean="0">
                <a:latin typeface="Times New Roman" pitchFamily="18" charset="0"/>
                <a:ea typeface="標楷體" pitchFamily="65" charset="-120"/>
              </a:rPr>
              <a:t>存在目的</a:t>
            </a:r>
            <a:r>
              <a:rPr lang="zh-TW" altLang="zh-TW" sz="2000" dirty="0">
                <a:latin typeface="Times New Roman" pitchFamily="18" charset="0"/>
                <a:ea typeface="標楷體" pitchFamily="65" charset="-120"/>
              </a:rPr>
              <a:t>，在於解決問題</a:t>
            </a:r>
            <a:r>
              <a:rPr lang="zh-TW" altLang="zh-TW" sz="2000" dirty="0" smtClean="0">
                <a:latin typeface="Times New Roman" pitchFamily="18" charset="0"/>
                <a:ea typeface="標楷體" pitchFamily="65" charset="-120"/>
              </a:rPr>
              <a:t>」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zh-TW" sz="1800" dirty="0" smtClean="0">
                <a:latin typeface="Times New Roman" pitchFamily="18" charset="0"/>
                <a:ea typeface="標楷體" pitchFamily="65" charset="-120"/>
              </a:rPr>
              <a:t>科學化方式強調</a:t>
            </a:r>
            <a:r>
              <a:rPr lang="zh-TW" altLang="zh-TW" sz="1800" u="sng" dirty="0" smtClean="0">
                <a:latin typeface="Times New Roman" pitchFamily="18" charset="0"/>
                <a:ea typeface="標楷體" pitchFamily="65" charset="-120"/>
              </a:rPr>
              <a:t>資訊科技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zh-TW" altLang="zh-TW" sz="1800" u="sng" dirty="0" smtClean="0">
                <a:latin typeface="Times New Roman" pitchFamily="18" charset="0"/>
                <a:ea typeface="標楷體" pitchFamily="65" charset="-120"/>
              </a:rPr>
              <a:t>數學</a:t>
            </a:r>
            <a:r>
              <a:rPr lang="en-US" altLang="zh-TW" sz="1800" u="sng" dirty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zh-TW" altLang="zh-TW" sz="1800" u="sng" dirty="0" smtClean="0">
                <a:latin typeface="Times New Roman" pitchFamily="18" charset="0"/>
                <a:ea typeface="標楷體" pitchFamily="65" charset="-120"/>
              </a:rPr>
              <a:t>統計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</a:rPr>
              <a:t>跨領域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結合，並運用於實際問題的解決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</a:rPr>
              <a:t>如</a:t>
            </a:r>
            <a:r>
              <a:rPr lang="zh-TW" altLang="zh-TW" sz="1800" smtClean="0">
                <a:latin typeface="Times New Roman" pitchFamily="18" charset="0"/>
                <a:ea typeface="標楷體" pitchFamily="65" charset="-120"/>
              </a:rPr>
              <a:t>︰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</a:rPr>
              <a:t>Google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sz="1800" smtClean="0">
                <a:latin typeface="Times New Roman" pitchFamily="18" charset="0"/>
                <a:ea typeface="標楷體" pitchFamily="65" charset="-120"/>
              </a:rPr>
              <a:t>透過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</a:rPr>
              <a:t>大數據分析，比美國疾病管理局更早掌握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H1N1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</a:rPr>
              <a:t>流感疫情發生的情報</a:t>
            </a:r>
            <a:endParaRPr lang="zh-TW" altLang="en-US" sz="20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「資料科學」的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意義</a:t>
            </a:r>
          </a:p>
        </p:txBody>
      </p:sp>
    </p:spTree>
    <p:extLst>
      <p:ext uri="{BB962C8B-B14F-4D97-AF65-F5344CB8AC3E}">
        <p14:creationId xmlns:p14="http://schemas.microsoft.com/office/powerpoint/2010/main" val="475886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12"/>
            <a:ext cx="7772400" cy="4291607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zh-TW" sz="2400" dirty="0">
                <a:latin typeface="Times New Roman" pitchFamily="18" charset="0"/>
                <a:ea typeface="標楷體" pitchFamily="65" charset="-120"/>
              </a:rPr>
              <a:t>透過科學化的方式，對行銷資料進行分析的一門學問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以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</a:rPr>
              <a:t>解決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</a:rPr>
              <a:t>行銷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</a:rPr>
              <a:t>管理的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相關</a:t>
            </a:r>
            <a:r>
              <a:rPr lang="zh-TW" altLang="zh-TW" sz="2400" dirty="0" smtClean="0">
                <a:latin typeface="Times New Roman" pitchFamily="18" charset="0"/>
                <a:ea typeface="標楷體" pitchFamily="65" charset="-120"/>
              </a:rPr>
              <a:t>問題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行銷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不只適用於商業，對非營利組織同樣適用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如：學校如何留住學生 </a:t>
            </a:r>
            <a:r>
              <a:rPr lang="en-US" altLang="zh-TW" sz="2000" dirty="0" smtClean="0"/>
              <a:t>≈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企業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如何留住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顧客</a:t>
            </a:r>
            <a:endParaRPr lang="en-US" altLang="zh-TW" sz="16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「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行銷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資料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科學」的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意義</a:t>
            </a:r>
          </a:p>
        </p:txBody>
      </p:sp>
    </p:spTree>
    <p:extLst>
      <p:ext uri="{BB962C8B-B14F-4D97-AF65-F5344CB8AC3E}">
        <p14:creationId xmlns:p14="http://schemas.microsoft.com/office/powerpoint/2010/main" val="555446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行銷：企管領域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數學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/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統計：理學院</a:t>
            </a:r>
          </a:p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資訊科學：資管領域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跨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領域的學門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不容易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精通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業界炙手可熱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行銷資料科學的範疇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09" y="2348880"/>
            <a:ext cx="339432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60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經驗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數據會說話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統計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分析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（二次大戰，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1939~1945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）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資料探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勘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大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數據、機器學習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行銷資料科學的發展</a:t>
            </a:r>
          </a:p>
        </p:txBody>
      </p:sp>
    </p:spTree>
    <p:extLst>
      <p:ext uri="{BB962C8B-B14F-4D97-AF65-F5344CB8AC3E}">
        <p14:creationId xmlns:p14="http://schemas.microsoft.com/office/powerpoint/2010/main" val="2661711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1910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年代，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波士頓柯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蒂斯（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Curtis Publishing Company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出版公司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查爾斯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柯立芝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帕林（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Charles Coolidge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Parlin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），收集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市場資訊，進行廣告與商業決策，並促使幾家美國大型公司，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成立市場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研究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部門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1923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年，丹尼爾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史塔區（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Daniel Starch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）提出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AIDA 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attention, interest, desire, action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模式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1923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年，行銷研究公司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A.C.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尼爾森（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A.C. Nielsen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）成立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，是首波成立的行銷研究公司之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一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1931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年，行銷研究公司伯克（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Burke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）成立，</a:t>
            </a:r>
            <a:r>
              <a:rPr lang="zh-TW" altLang="zh-TW" sz="1600">
                <a:latin typeface="Times New Roman" pitchFamily="18" charset="0"/>
                <a:ea typeface="標楷體" pitchFamily="65" charset="-120"/>
              </a:rPr>
              <a:t>並</a:t>
            </a:r>
            <a:r>
              <a:rPr lang="zh-TW" altLang="zh-TW" sz="1600" u="sng" smtClean="0">
                <a:latin typeface="Times New Roman" pitchFamily="18" charset="0"/>
                <a:ea typeface="標楷體" pitchFamily="65" charset="-120"/>
              </a:rPr>
              <a:t>與</a:t>
            </a:r>
            <a:r>
              <a:rPr lang="zh-TW" altLang="en-US" sz="1600" u="sng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u="sng" smtClean="0">
                <a:latin typeface="Times New Roman" pitchFamily="18" charset="0"/>
                <a:ea typeface="標楷體" pitchFamily="65" charset="-120"/>
              </a:rPr>
              <a:t>P&amp;G</a:t>
            </a:r>
            <a:r>
              <a:rPr lang="zh-TW" altLang="en-US" sz="1600" u="sng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sz="1600" u="sng" smtClean="0">
                <a:latin typeface="Times New Roman" pitchFamily="18" charset="0"/>
                <a:ea typeface="標楷體" pitchFamily="65" charset="-120"/>
              </a:rPr>
              <a:t>進行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產品測試的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研究</a:t>
            </a:r>
            <a:endParaRPr lang="en-US" altLang="zh-TW" sz="2400" u="sng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1935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年，市場調查公司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蓋洛普（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Gallup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）成立</a:t>
            </a:r>
            <a:endParaRPr lang="en-US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1940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年代，企業開始使用「縱橫斷面資料」（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panel data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）記錄消費者的購買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行為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1961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年，喬治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卡利南（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George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Cullinan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）提出了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RFM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recency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, frequency, monetary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）指標的概念。</a:t>
            </a: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1972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銷售時點系統（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point of sale, POS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出現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1974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年，彼得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諾爾（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Peter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Naur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首次提出資料科學（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data science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一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詞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1981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IBM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推出個人電腦，推升內部客戶數據的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分析</a:t>
            </a:r>
            <a:endParaRPr lang="zh-TW" altLang="en-US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行銷資料科學發展：編年史</a:t>
            </a:r>
          </a:p>
        </p:txBody>
      </p:sp>
    </p:spTree>
    <p:extLst>
      <p:ext uri="{BB962C8B-B14F-4D97-AF65-F5344CB8AC3E}">
        <p14:creationId xmlns:p14="http://schemas.microsoft.com/office/powerpoint/2010/main" val="3974685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1987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年，羅伯特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凱斯騰鮑姆（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Robert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Kestnbaum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）、凱特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凱斯騰鮑姆（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Kate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Kestnbaum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）、羅伯特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肖（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Robert Shaw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）開啟了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資料庫行銷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先河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1990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顧客關係管理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CRM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）軟體開始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出現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1991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u="sng" dirty="0" smtClean="0">
                <a:latin typeface="Times New Roman" pitchFamily="18" charset="0"/>
                <a:ea typeface="標楷體" pitchFamily="65" charset="-120"/>
              </a:rPr>
              <a:t>Python</a:t>
            </a:r>
            <a:r>
              <a:rPr lang="zh-TW" altLang="en-US" sz="1600" u="sng" dirty="0">
                <a:latin typeface="Times New Roman" pitchFamily="18" charset="0"/>
                <a:ea typeface="標楷體" pitchFamily="65" charset="-120"/>
              </a:rPr>
              <a:t>  </a:t>
            </a:r>
            <a:r>
              <a:rPr lang="zh-TW" altLang="en-US" sz="1600" u="sng" dirty="0" smtClean="0">
                <a:latin typeface="Times New Roman" pitchFamily="18" charset="0"/>
                <a:ea typeface="標楷體" pitchFamily="65" charset="-120"/>
              </a:rPr>
              <a:t>上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市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1993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u="sng" dirty="0" smtClean="0">
                <a:latin typeface="Times New Roman" pitchFamily="18" charset="0"/>
                <a:ea typeface="標楷體" pitchFamily="65" charset="-120"/>
              </a:rPr>
              <a:t>R</a:t>
            </a:r>
            <a:r>
              <a:rPr lang="zh-TW" altLang="en-US" sz="1600" u="sng" dirty="0" smtClean="0">
                <a:latin typeface="Times New Roman" pitchFamily="18" charset="0"/>
                <a:ea typeface="標楷體" pitchFamily="65" charset="-120"/>
              </a:rPr>
              <a:t> 上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市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1995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全球資訊網（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World Wide Web, WWW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）出現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，也為未來大數據（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Big Data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）的出現埋下了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伏筆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1998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Google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成立</a:t>
            </a:r>
            <a:endParaRPr lang="en-US" altLang="zh-TW" sz="2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2001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年，普渡大學（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Purdue University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）統計教授威廉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克利夫蘭（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William S. Cleveland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）發表了〈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Data Science: An Action Plan for Expanding the Technical Areas of the Field of Statistics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〉，將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資料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科學</a:t>
            </a:r>
            <a:r>
              <a:rPr lang="zh-TW" altLang="en-US" sz="1600" u="sng" dirty="0" smtClean="0">
                <a:latin typeface="Times New Roman" pitchFamily="18" charset="0"/>
                <a:ea typeface="標楷體" pitchFamily="65" charset="-120"/>
              </a:rPr>
              <a:t>視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為一單獨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學科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2004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</a:t>
            </a:r>
            <a:r>
              <a:rPr lang="zh-TW" altLang="zh-TW" sz="160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en-US" altLang="zh-TW" sz="1600" smtClean="0">
                <a:latin typeface="Times New Roman" pitchFamily="18" charset="0"/>
                <a:ea typeface="標楷體" pitchFamily="65" charset="-120"/>
              </a:rPr>
              <a:t>Facebook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sz="1600" u="sng" smtClean="0">
                <a:latin typeface="Times New Roman" pitchFamily="18" charset="0"/>
                <a:ea typeface="標楷體" pitchFamily="65" charset="-120"/>
              </a:rPr>
              <a:t>社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群網站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出現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2004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Google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發表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MapReduce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架構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2005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YouTube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的出現導致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巨量視頻資料的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產生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2007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Apple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推出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iPhone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，智慧型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手機裡的全球定位系統（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GPS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）功能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，揭示了消費者位置的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數據</a:t>
            </a:r>
            <a:endParaRPr lang="zh-TW" altLang="en-US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行銷資料科學發展：編年史</a:t>
            </a:r>
          </a:p>
        </p:txBody>
      </p:sp>
    </p:spTree>
    <p:extLst>
      <p:ext uri="{BB962C8B-B14F-4D97-AF65-F5344CB8AC3E}">
        <p14:creationId xmlns:p14="http://schemas.microsoft.com/office/powerpoint/2010/main" val="1656638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sz="3600" smtClean="0">
                <a:ea typeface="標楷體" pitchFamily="65" charset="-120"/>
              </a:rPr>
              <a:t>上課前的一些提醒：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2090738"/>
            <a:ext cx="7772400" cy="429101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TW" altLang="en-US" sz="2000" dirty="0" smtClean="0">
                <a:ea typeface="標楷體" pitchFamily="65" charset="-120"/>
              </a:rPr>
              <a:t>請將手機關閉或改為震動。</a:t>
            </a:r>
          </a:p>
          <a:p>
            <a:pPr>
              <a:spcBef>
                <a:spcPts val="600"/>
              </a:spcBef>
            </a:pPr>
            <a:r>
              <a:rPr lang="zh-TW" altLang="en-US" sz="2000" dirty="0" smtClean="0">
                <a:ea typeface="標楷體" pitchFamily="65" charset="-120"/>
              </a:rPr>
              <a:t>上課時可錄音，但請勿錄影</a:t>
            </a:r>
          </a:p>
          <a:p>
            <a:pPr>
              <a:spcBef>
                <a:spcPts val="600"/>
              </a:spcBef>
            </a:pPr>
            <a:r>
              <a:rPr lang="zh-TW" altLang="en-US" sz="2000" dirty="0" smtClean="0">
                <a:ea typeface="標楷體" pitchFamily="65" charset="-120"/>
              </a:rPr>
              <a:t>完整之講義電子檔將於課後提供給學員</a:t>
            </a:r>
          </a:p>
          <a:p>
            <a:pPr>
              <a:spcBef>
                <a:spcPts val="600"/>
              </a:spcBef>
            </a:pPr>
            <a:r>
              <a:rPr lang="zh-TW" altLang="en-US" sz="2000" dirty="0" smtClean="0">
                <a:ea typeface="標楷體" pitchFamily="65" charset="-120"/>
              </a:rPr>
              <a:t>謝謝！預祝學習順利</a:t>
            </a:r>
            <a:r>
              <a:rPr lang="zh-TW" altLang="en-US" sz="2400" dirty="0" smtClean="0">
                <a:ea typeface="標楷體" pitchFamily="65" charset="-120"/>
              </a:rPr>
              <a:t> </a:t>
            </a:r>
            <a:r>
              <a:rPr lang="zh-TW" altLang="en-US" sz="2600" dirty="0" smtClean="0">
                <a:ea typeface="標楷體" pitchFamily="65" charset="-120"/>
                <a:sym typeface="Wingdings" pitchFamily="2" charset="2"/>
              </a:rPr>
              <a:t></a:t>
            </a:r>
          </a:p>
          <a:p>
            <a:pPr>
              <a:lnSpc>
                <a:spcPct val="80000"/>
              </a:lnSpc>
            </a:pPr>
            <a:endParaRPr lang="zh-TW" altLang="en-US" sz="2000" dirty="0" smtClean="0">
              <a:latin typeface="Times New Roman" pitchFamily="18" charset="0"/>
              <a:ea typeface="標楷體" pitchFamily="65" charset="-120"/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課後作業</a:t>
            </a:r>
          </a:p>
          <a:p>
            <a:pPr lvl="1">
              <a:lnSpc>
                <a:spcPct val="80000"/>
              </a:lnSpc>
              <a:spcBef>
                <a:spcPct val="400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本次課程心得，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檔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名：</a:t>
            </a: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MDS</a:t>
            </a:r>
            <a:r>
              <a:rPr lang="zh-TW" altLang="en-US" sz="1800" b="1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入門</a:t>
            </a: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-</a:t>
            </a:r>
            <a:r>
              <a:rPr lang="zh-TW" altLang="en-US" sz="1800" b="1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學號姓名</a:t>
            </a:r>
            <a:r>
              <a:rPr lang="en-US" altLang="zh-TW" sz="1800" b="1" dirty="0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.</a:t>
            </a:r>
            <a:r>
              <a:rPr lang="en-US" altLang="zh-TW" sz="1800" b="1" dirty="0" err="1" smtClean="0">
                <a:latin typeface="Times New Roman" pitchFamily="18" charset="0"/>
                <a:ea typeface="標楷體" pitchFamily="65" charset="-120"/>
                <a:sym typeface="Wingdings" pitchFamily="2" charset="2"/>
              </a:rPr>
              <a:t>docx</a:t>
            </a:r>
            <a:endParaRPr lang="en-US" altLang="zh-TW" sz="1800" b="1" dirty="0" smtClean="0">
              <a:latin typeface="Times New Roman" pitchFamily="18" charset="0"/>
              <a:ea typeface="標楷體" pitchFamily="65" charset="-120"/>
              <a:sym typeface="Wingdings" pitchFamily="2" charset="2"/>
            </a:endParaRPr>
          </a:p>
          <a:p>
            <a:pPr lvl="1"/>
            <a:r>
              <a:rPr lang="zh-TW" altLang="en-US" sz="1800" dirty="0">
                <a:latin typeface="Times New Roman" pitchFamily="18" charset="0"/>
                <a:ea typeface="標楷體" pitchFamily="65" charset="-120"/>
              </a:rPr>
              <a:t>於隔週一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</a:rPr>
              <a:t>20:00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</a:rPr>
              <a:t>前繳交至 </a:t>
            </a:r>
            <a:r>
              <a:rPr lang="en-GB" altLang="zh-TW" sz="1800" dirty="0">
                <a:latin typeface="Times New Roman" pitchFamily="18" charset="0"/>
                <a:ea typeface="標楷體" pitchFamily="65" charset="-120"/>
              </a:rPr>
              <a:t>Moodle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</a:rPr>
              <a:t>平台</a:t>
            </a:r>
            <a:endParaRPr lang="en-US" altLang="zh-TW" sz="1800" dirty="0">
              <a:latin typeface="Times New Roman" pitchFamily="18" charset="0"/>
              <a:ea typeface="標楷體" pitchFamily="65" charset="-120"/>
              <a:sym typeface="Wingdings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27584" y="2017713"/>
            <a:ext cx="4165104" cy="4114800"/>
          </a:xfrm>
        </p:spPr>
        <p:txBody>
          <a:bodyPr/>
          <a:lstStyle/>
          <a:p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2010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年，資料分析競賽平台</a:t>
            </a:r>
            <a:r>
              <a:rPr lang="en-US" altLang="zh-TW" sz="1600" u="sng" dirty="0" err="1">
                <a:latin typeface="Times New Roman" pitchFamily="18" charset="0"/>
                <a:ea typeface="標楷體" pitchFamily="65" charset="-120"/>
              </a:rPr>
              <a:t>Kaggle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成立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de-DE" altLang="zh-TW" sz="1600" dirty="0">
                <a:latin typeface="Times New Roman" pitchFamily="18" charset="0"/>
                <a:ea typeface="標楷體" pitchFamily="65" charset="-120"/>
              </a:rPr>
              <a:t>2011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de-DE" altLang="zh-TW" sz="1600" u="sng" dirty="0">
                <a:latin typeface="Times New Roman" pitchFamily="18" charset="0"/>
                <a:ea typeface="標楷體" pitchFamily="65" charset="-120"/>
              </a:rPr>
              <a:t>Apache Hadoop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初始版本</a:t>
            </a:r>
            <a:r>
              <a:rPr lang="zh-TW" altLang="zh-TW" sz="1600" u="sng" dirty="0" smtClean="0">
                <a:latin typeface="Times New Roman" pitchFamily="18" charset="0"/>
                <a:ea typeface="標楷體" pitchFamily="65" charset="-120"/>
              </a:rPr>
              <a:t>出現</a:t>
            </a:r>
            <a:endParaRPr lang="zh-TW" altLang="zh-TW" sz="1600" u="sng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2011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</a:rPr>
              <a:t>LinkedIn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的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迪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帕蒂爾（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D.J.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Patil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）發表〈打造資料科學團隊（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Building Data Science Teams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）〉一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文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2012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年，湯瑪斯．戴文波特（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Thomas H. Davenport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）與迪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·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帕蒂爾（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D.J.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Patil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）在哈佛商業評論（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Harvard Business Review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）上發表〈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資料科學家：</a:t>
            </a:r>
            <a:r>
              <a:rPr lang="en-US" altLang="zh-TW" sz="1600" u="sng" dirty="0">
                <a:latin typeface="Times New Roman" pitchFamily="18" charset="0"/>
                <a:ea typeface="標楷體" pitchFamily="65" charset="-120"/>
              </a:rPr>
              <a:t>21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世紀最性感的工作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Data Scientist: The Sexiest Job of the 21st Century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）〉一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</a:rPr>
              <a:t>文</a:t>
            </a:r>
            <a:endParaRPr lang="zh-TW" altLang="zh-TW" sz="1600" dirty="0"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2015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年，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FAIR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Facebook Artificial Intelligence Research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）總監楊立昆等（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Yann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dirty="0" err="1">
                <a:latin typeface="Times New Roman" pitchFamily="18" charset="0"/>
                <a:ea typeface="標楷體" pitchFamily="65" charset="-120"/>
              </a:rPr>
              <a:t>LeCun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1600" i="1">
                <a:latin typeface="Times New Roman" pitchFamily="18" charset="0"/>
                <a:ea typeface="標楷體" pitchFamily="65" charset="-120"/>
              </a:rPr>
              <a:t>et </a:t>
            </a:r>
            <a:r>
              <a:rPr lang="en-US" altLang="zh-TW" sz="1600" i="1" smtClean="0">
                <a:latin typeface="Times New Roman" pitchFamily="18" charset="0"/>
                <a:ea typeface="標楷體" pitchFamily="65" charset="-120"/>
              </a:rPr>
              <a:t>al.</a:t>
            </a:r>
            <a:r>
              <a:rPr lang="zh-TW" altLang="zh-TW" sz="1600" smtClean="0">
                <a:latin typeface="Times New Roman" pitchFamily="18" charset="0"/>
                <a:ea typeface="標楷體" pitchFamily="65" charset="-120"/>
              </a:rPr>
              <a:t>）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發表</a:t>
            </a:r>
            <a:r>
              <a:rPr lang="zh-TW" altLang="zh-TW" sz="1600" u="sng" dirty="0">
                <a:latin typeface="Times New Roman" pitchFamily="18" charset="0"/>
                <a:ea typeface="標楷體" pitchFamily="65" charset="-120"/>
              </a:rPr>
              <a:t>深度學習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（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</a:rPr>
              <a:t>Deep Learning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</a:rPr>
              <a:t>）概念文獻</a:t>
            </a:r>
          </a:p>
          <a:p>
            <a:pPr eaLnBrk="1" hangingPunct="1">
              <a:spcBef>
                <a:spcPts val="600"/>
              </a:spcBef>
            </a:pPr>
            <a:endParaRPr lang="en-US" altLang="zh-TW" sz="16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6600"/>
              </a:spcBef>
            </a:pPr>
            <a:r>
              <a:rPr lang="en-US" altLang="zh-TW" sz="1600" b="1" i="1" dirty="0" smtClean="0">
                <a:latin typeface="Times New Roman" pitchFamily="18" charset="0"/>
                <a:ea typeface="標楷體" pitchFamily="65" charset="-120"/>
              </a:rPr>
              <a:t>2016~2018</a:t>
            </a:r>
            <a:r>
              <a:rPr lang="zh-TW" altLang="en-US" sz="1600" b="1" i="1" dirty="0" smtClean="0">
                <a:latin typeface="Times New Roman" pitchFamily="18" charset="0"/>
                <a:ea typeface="標楷體" pitchFamily="65" charset="-120"/>
              </a:rPr>
              <a:t> 翻天覆地，持續發展中</a:t>
            </a:r>
            <a:endParaRPr lang="zh-TW" altLang="en-US" sz="1600" b="1" i="1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行銷資料科學發展：編年史</a:t>
            </a:r>
          </a:p>
        </p:txBody>
      </p:sp>
    </p:spTree>
    <p:extLst>
      <p:ext uri="{BB962C8B-B14F-4D97-AF65-F5344CB8AC3E}">
        <p14:creationId xmlns:p14="http://schemas.microsoft.com/office/powerpoint/2010/main" val="156522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b="1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455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 rotWithShape="1">
          <a:blip r:embed="rId2"/>
          <a:srcRect l="1084" t="6636" r="2239" b="18237"/>
          <a:stretch/>
        </p:blipFill>
        <p:spPr bwMode="auto">
          <a:xfrm>
            <a:off x="0" y="980728"/>
            <a:ext cx="9144000" cy="489654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1520" y="385500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Times New Roman" pitchFamily="18" charset="0"/>
                <a:ea typeface="標楷體" pitchFamily="65" charset="-120"/>
              </a:rPr>
              <a:t>大數據洪水：已然來到</a:t>
            </a:r>
          </a:p>
        </p:txBody>
      </p:sp>
    </p:spTree>
    <p:extLst>
      <p:ext uri="{BB962C8B-B14F-4D97-AF65-F5344CB8AC3E}">
        <p14:creationId xmlns:p14="http://schemas.microsoft.com/office/powerpoint/2010/main" val="3804585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zh-TW" altLang="en-US" sz="36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大綱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5616" y="1916832"/>
            <a:ext cx="7772400" cy="4114800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 action="ppaction://hlinksldjump"/>
              </a:rPr>
              <a:t>「</a:t>
            </a:r>
            <a:r>
              <a:rPr lang="zh-TW" altLang="en-US" sz="2200" b="0" dirty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 action="ppaction://hlinksldjump"/>
              </a:rPr>
              <a:t>哈佛教你精通大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 action="ppaction://hlinksldjump"/>
              </a:rPr>
              <a:t>數據</a:t>
            </a:r>
            <a:r>
              <a:rPr lang="zh-TW" altLang="en-US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 action="ppaction://hlinksldjump"/>
              </a:rPr>
              <a:t>」簡介</a:t>
            </a:r>
            <a:endParaRPr lang="zh-TW" altLang="en-US" sz="2200" b="0" i="0" u="none" strike="noStrike" baseline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Part 1.</a:t>
            </a:r>
            <a:r>
              <a:rPr lang="zh-TW" altLang="en-US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 趨勢篇</a:t>
            </a:r>
            <a:endParaRPr lang="en-US" altLang="zh-TW" sz="2200" b="0" i="0" u="none" strike="noStrike" baseline="0" dirty="0" smtClean="0">
              <a:latin typeface="Times New Roman" pitchFamily="18" charset="0"/>
              <a:ea typeface="標楷體" pitchFamily="65" charset="-120"/>
              <a:cs typeface="Times New Roman" pitchFamily="18" charset="0"/>
              <a:hlinkClick r:id="" action="ppaction://noaction"/>
            </a:endParaRPr>
          </a:p>
          <a:p>
            <a:pPr>
              <a:spcBef>
                <a:spcPts val="1200"/>
              </a:spcBef>
            </a:pPr>
            <a:r>
              <a:rPr lang="en-US" altLang="zh-TW" sz="2200" b="0" dirty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Part </a:t>
            </a:r>
            <a: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2.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 管理篇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  <a:hlinkClick r:id="" action="ppaction://noaction"/>
            </a:endParaRPr>
          </a:p>
          <a:p>
            <a:pPr>
              <a:spcBef>
                <a:spcPts val="1200"/>
              </a:spcBef>
            </a:pPr>
            <a:r>
              <a:rPr lang="en-US" altLang="zh-TW" sz="2200" b="0" dirty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Part </a:t>
            </a:r>
            <a:r>
              <a:rPr lang="en-US" altLang="zh-TW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3.</a:t>
            </a:r>
            <a:r>
              <a:rPr lang="zh-TW" altLang="en-US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 執行篇</a:t>
            </a:r>
            <a:endParaRPr lang="en-US" altLang="zh-TW" sz="2200" b="0" i="0" u="none" strike="noStrike" baseline="0" dirty="0" smtClean="0">
              <a:latin typeface="Times New Roman" pitchFamily="18" charset="0"/>
              <a:ea typeface="標楷體" pitchFamily="65" charset="-120"/>
              <a:cs typeface="Times New Roman" pitchFamily="18" charset="0"/>
              <a:hlinkClick r:id="" action="ppaction://noaction"/>
            </a:endParaRPr>
          </a:p>
          <a:p>
            <a:pPr>
              <a:spcBef>
                <a:spcPts val="1200"/>
              </a:spcBef>
            </a:pPr>
            <a:r>
              <a:rPr lang="en-US" altLang="zh-TW" sz="2200" b="0" dirty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Part </a:t>
            </a:r>
            <a: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4.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 應用篇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  <a:hlinkClick r:id="" action="ppaction://noaction"/>
            </a:endParaRPr>
          </a:p>
          <a:p>
            <a:pPr lvl="0">
              <a:spcBef>
                <a:spcPts val="1200"/>
              </a:spcBef>
            </a:pPr>
            <a:r>
              <a:rPr lang="zh-TW" altLang="en-US" sz="2200" dirty="0" smtClean="0">
                <a:hlinkClick r:id="" action="ppaction://noaction"/>
              </a:rPr>
              <a:t>結語</a:t>
            </a:r>
            <a:endParaRPr lang="zh-TW" altLang="en-US" sz="2200" b="0" i="0" u="none" strike="noStrike" baseline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R="0" lvl="0" rtl="0">
              <a:spcBef>
                <a:spcPts val="1200"/>
              </a:spcBef>
            </a:pPr>
            <a:r>
              <a:rPr lang="zh-TW" altLang="en-US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實例 </a:t>
            </a:r>
            <a:r>
              <a:rPr lang="en-US" altLang="zh-TW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+</a:t>
            </a:r>
            <a:r>
              <a:rPr lang="zh-TW" altLang="en-US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 </a:t>
            </a:r>
            <a:r>
              <a:rPr lang="en-US" altLang="zh-TW" sz="2200" b="0" i="0" u="none" strike="noStrike" baseline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" action="ppaction://noaction"/>
              </a:rPr>
              <a:t>Q&amp;A</a:t>
            </a:r>
            <a:endParaRPr lang="zh-TW" altLang="en-US" sz="2200" b="0" i="0" u="none" strike="noStrike" baseline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" name="Picture 2" descr="「哈佛教你精通大數據 pdf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624">
            <a:off x="6277466" y="2297157"/>
            <a:ext cx="2403085" cy="352839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5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哈佛教你精通大數據：簡介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xfrm>
            <a:off x="467544" y="1988840"/>
            <a:ext cx="5688632" cy="4114800"/>
          </a:xfrm>
        </p:spPr>
        <p:txBody>
          <a:bodyPr/>
          <a:lstStyle/>
          <a:p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出版者：遠見天下出版股份有限公司</a:t>
            </a: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出版日期：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2014/5/30</a:t>
            </a: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定價：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350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元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內容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2012~2013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，哈佛商業評論（</a:t>
            </a:r>
            <a:r>
              <a:rPr lang="en-US" altLang="zh-TW" sz="2200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Harvard Business Review, HBR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）大數據相關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八篇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文章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的彙集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本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" name="Picture 2" descr="「哈佛教你精通大數據 pdf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624">
            <a:off x="6277466" y="2297157"/>
            <a:ext cx="2403085" cy="352839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8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38721"/>
            <a:ext cx="7793037" cy="1462087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哈佛教你精通大數據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HBR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xfrm>
            <a:off x="460374" y="1988840"/>
            <a:ext cx="5551785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《</a:t>
            </a:r>
            <a:r>
              <a:rPr lang="zh-TW" altLang="en-US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哈佛商業評論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》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英文版創立於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1922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一年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期，每期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將近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篇文章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孕育出許多先進、原創的管理觀念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為國際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商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業界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最具影響力的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刊物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對全球管理實務有深遠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影響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封面例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2017/3-4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800" u="sng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Ne</a:t>
            </a:r>
            <a:r>
              <a:rPr lang="en-US" altLang="zh-TW" sz="18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 Science of Teamwork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Understanding how to meld different work styles will help you manage your </a:t>
            </a:r>
            <a:r>
              <a:rPr lang="en-US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team-and yourself-better</a:t>
            </a:r>
            <a:r>
              <a:rPr lang="en-US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2017/1-2  </a:t>
            </a:r>
            <a:r>
              <a:rPr lang="en-US" altLang="zh-TW" sz="1800" u="sng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How to Win and Keep Customers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916832"/>
            <a:ext cx="2160240" cy="3562013"/>
          </a:xfrm>
          <a:ln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781">
            <a:off x="5527328" y="2612625"/>
            <a:ext cx="2213058" cy="354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2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dirty="0" smtClean="0"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哈佛</a:t>
            </a:r>
            <a:r>
              <a:rPr lang="zh-TW" altLang="en-US" sz="3600" b="0" dirty="0"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教你精通大</a:t>
            </a:r>
            <a:r>
              <a:rPr lang="zh-TW" altLang="en-US" sz="3600" b="0" dirty="0" smtClean="0"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數據：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八篇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HBR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文章</a:t>
            </a:r>
            <a:endParaRPr lang="zh-TW" altLang="en-US" sz="3600" b="0" dirty="0"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10" name="內容版面配置區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18059" y="1916832"/>
          <a:ext cx="7962849" cy="4392486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5855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0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923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475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7999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805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章節</a:t>
                      </a:r>
                      <a:endParaRPr lang="zh-TW" sz="12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序號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作者</a:t>
                      </a:r>
                    </a:p>
                  </a:txBody>
                  <a:tcPr marL="57794" marR="57794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年代</a:t>
                      </a:r>
                    </a:p>
                  </a:txBody>
                  <a:tcPr marL="57794" marR="57794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英文主題</a:t>
                      </a:r>
                    </a:p>
                  </a:txBody>
                  <a:tcPr marL="57794" marR="57794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中文主題</a:t>
                      </a:r>
                    </a:p>
                  </a:txBody>
                  <a:tcPr marL="57794" marR="57794" marT="0" marB="0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趨勢篇</a:t>
                      </a:r>
                      <a:endParaRPr lang="zh-TW" sz="12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1</a:t>
                      </a:r>
                      <a:endParaRPr lang="zh-TW" sz="12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McAfee and </a:t>
                      </a:r>
                      <a:r>
                        <a:rPr lang="en-US" sz="1200" b="0" kern="100" dirty="0" err="1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Brynjolfsson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2012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Big data the management revolution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管理的資訊革命</a:t>
                      </a: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endParaRPr lang="zh-TW" sz="1200" b="0" kern="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2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Davenport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2013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Analytic 3.0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大數據</a:t>
                      </a:r>
                      <a:r>
                        <a:rPr lang="zh-TW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分析</a:t>
                      </a: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3.0</a:t>
                      </a: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版</a:t>
                      </a: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管理篇</a:t>
                      </a:r>
                      <a:endParaRPr lang="zh-TW" sz="12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3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Davenport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2013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Keep up with your quants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打造專家級決策</a:t>
                      </a: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endParaRPr lang="zh-TW" sz="1200" b="0" kern="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4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Davenport and </a:t>
                      </a:r>
                      <a:r>
                        <a:rPr lang="en-US" sz="1200" b="0" kern="100" dirty="0" err="1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Patil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2012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Data </a:t>
                      </a:r>
                      <a:r>
                        <a:rPr lang="en-US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scientist the sexiest job of the 21st century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企業最誘人的職缺</a:t>
                      </a: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執行篇</a:t>
                      </a:r>
                      <a:endParaRPr lang="zh-TW" sz="12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5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Ross, Beath and Quaadgras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2013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You may not need big data after all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誰</a:t>
                      </a:r>
                      <a:r>
                        <a:rPr lang="zh-TW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需要</a:t>
                      </a:r>
                      <a:r>
                        <a:rPr lang="zh-TW" altLang="en-US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大數據</a:t>
                      </a:r>
                      <a:r>
                        <a:rPr lang="zh-TW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？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endParaRPr lang="zh-TW" sz="1200" b="0" kern="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6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Redman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2013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err="1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Datas</a:t>
                      </a: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credibility problem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盡信資料</a:t>
                      </a:r>
                      <a:r>
                        <a:rPr lang="zh-TW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不如</a:t>
                      </a:r>
                      <a:r>
                        <a:rPr lang="en-US" altLang="zh-TW" sz="1200" b="0" kern="100" dirty="0" smtClean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… …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應用篇</a:t>
                      </a:r>
                      <a:endParaRPr lang="zh-TW" sz="12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7</a:t>
                      </a:r>
                      <a:endParaRPr lang="zh-TW" sz="1200" b="0" kern="10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Goyal, Hancock and Hatami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2012</a:t>
                      </a:r>
                      <a:endParaRPr lang="zh-TW" sz="1200" b="0" kern="10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Selling into </a:t>
                      </a:r>
                      <a:r>
                        <a:rPr lang="en-US" sz="1200" b="0" kern="100" dirty="0" err="1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micromarkets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小市場大獲利</a:t>
                      </a: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8054">
                <a:tc>
                  <a:txBody>
                    <a:bodyPr/>
                    <a:lstStyle/>
                    <a:p>
                      <a:endParaRPr lang="zh-TW" sz="1200" b="0" kern="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57785" marR="57785" marT="9525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8</a:t>
                      </a:r>
                      <a:endParaRPr lang="zh-TW" sz="12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Nichols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2013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Advertising analytics 2.0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廣告分析學</a:t>
                      </a:r>
                      <a:r>
                        <a:rPr lang="en-US" sz="1200" b="0" kern="100" dirty="0"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2.0</a:t>
                      </a:r>
                      <a:endParaRPr lang="zh-TW" sz="1200" b="0" kern="100" dirty="0"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57794" marR="57794" marT="0" marB="0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本書目的和應用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>
          <a:xfrm>
            <a:off x="467544" y="2017713"/>
            <a:ext cx="5668041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本書</a:t>
            </a:r>
            <a:r>
              <a:rPr lang="zh-TW" altLang="en-US" sz="2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副標題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不是資訊長也該了解的新策略工具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24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目的：</a:t>
            </a:r>
            <a: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幫助繁忙主管快速瞭解大數據之商業應用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1026" name="Picture 2" descr="「help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933056"/>
            <a:ext cx="2797046" cy="16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哈佛教你精通大數據 pdf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624">
            <a:off x="6277466" y="2297157"/>
            <a:ext cx="2403085" cy="3528392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 rot="452001">
            <a:off x="7007226" y="3763640"/>
            <a:ext cx="156229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17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本書章節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07504" y="2017713"/>
          <a:ext cx="5112568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4716016" y="2276872"/>
            <a:ext cx="4239072" cy="342751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zh-TW" altLang="en-US" sz="2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趨勢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22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解析何謂大數據，企業應用時該做哪些準備</a:t>
            </a:r>
            <a:endParaRPr lang="en-US" altLang="zh-TW" sz="2200" dirty="0" smtClean="0">
              <a:solidFill>
                <a:srgbClr val="99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TW" altLang="en-US" sz="2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22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配合大數據時代來臨，主管該具備的能力</a:t>
            </a:r>
            <a:endParaRPr lang="en-US" altLang="zh-TW" sz="2200" dirty="0" smtClean="0">
              <a:solidFill>
                <a:srgbClr val="99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TW" altLang="en-US" sz="2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22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運用大數據之前，企業應先做好那些基礎工程</a:t>
            </a:r>
            <a:endParaRPr lang="en-US" altLang="zh-TW" sz="2200" dirty="0" smtClean="0">
              <a:solidFill>
                <a:srgbClr val="99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TW" altLang="en-US" sz="22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應用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zh-TW" altLang="en-US" sz="22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在銷售、廣告、行銷方面，大數據如何發揮功效</a:t>
            </a: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F678DA-92DA-401D-AA63-F471857EA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>
                                            <p:graphicEl>
                                              <a:dgm id="{4FF678DA-92DA-401D-AA63-F471857EA9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E899ED-66FF-4A90-B5FD-A6CCE529F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5">
                                            <p:graphicEl>
                                              <a:dgm id="{CCE899ED-66FF-4A90-B5FD-A6CCE529F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8F6176-B700-4C42-89D9-305A96080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B98F6176-B700-4C42-89D9-305A96080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B5A3B2-E470-4E76-B2E9-CD31057A2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17B5A3B2-E470-4E76-B2E9-CD31057A26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866D4F-7E3C-431B-BCFF-C64AEDB3D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23866D4F-7E3C-431B-BCFF-C64AEDB3D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83FB77-3A93-451F-8914-D9FE2F20B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E483FB77-3A93-451F-8914-D9FE2F20B2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趨勢篇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fontAlgn="t"/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</a:t>
            </a:r>
            <a:r>
              <a:rPr lang="zh-TW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的資訊革命</a:t>
            </a:r>
          </a:p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lang="zh-TW" altLang="en-US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</a:t>
            </a:r>
            <a:r>
              <a:rPr lang="zh-TW" altLang="en-US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數據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版</a:t>
            </a:r>
            <a:endParaRPr lang="zh-TW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7675" indent="-355600" algn="l">
              <a:buSzPct val="140000"/>
              <a:buFont typeface="Arial" pitchFamily="34" charset="0"/>
              <a:buChar char="•"/>
            </a:pPr>
            <a:r>
              <a:rPr lang="zh-TW" altLang="en-US" sz="2000" dirty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解析何謂大數據，</a:t>
            </a:r>
            <a:r>
              <a:rPr lang="zh-TW" altLang="en-US" sz="20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企業應用時該做哪</a:t>
            </a:r>
            <a:r>
              <a:rPr lang="zh-TW" altLang="en-US" sz="2000" dirty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些準備</a:t>
            </a:r>
            <a:endParaRPr lang="zh-TW" altLang="en-US" sz="2000" dirty="0">
              <a:solidFill>
                <a:srgbClr val="99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0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b="1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96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管理的資訊革命</a:t>
            </a:r>
            <a:b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大數據的意義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2017713"/>
            <a:ext cx="8199512" cy="4114800"/>
          </a:xfrm>
        </p:spPr>
        <p:txBody>
          <a:bodyPr/>
          <a:lstStyle/>
          <a:p>
            <a:pPr fontAlgn="t">
              <a:spcBef>
                <a:spcPts val="0"/>
              </a:spcBef>
            </a:pPr>
            <a:r>
              <a:rPr lang="en-US" altLang="zh-TW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Big data 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usually includes data sets with sizes beyond the ability of commonly used software tools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to capture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 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manage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and process data within a tolerable elapsed time.</a:t>
            </a:r>
            <a:b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資料處理軟體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不足以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處理其大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或複雜的</a:t>
            </a:r>
            <a:r>
              <a:rPr lang="zh-TW" altLang="en-US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資料集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的稱謂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t">
              <a:spcBef>
                <a:spcPts val="1200"/>
              </a:spcBef>
            </a:pPr>
            <a:r>
              <a:rPr lang="en-US" altLang="zh-TW" sz="2200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Big data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is data that exceeds the processing capacity of conventional database systems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  <a:b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量龐大到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資料庫系統無法在合理時間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內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進行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儲存、運算、處理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分析成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為可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解讀資訊</a:t>
            </a:r>
            <a:r>
              <a:rPr lang="zh-TW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時，就稱為大</a:t>
            </a:r>
            <a:r>
              <a:rPr lang="zh-TW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數據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t">
              <a:spcBef>
                <a:spcPts val="1200"/>
              </a:spcBef>
            </a:pP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fontAlgn="t"/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17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大數據的特質和來源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2017713"/>
            <a:ext cx="8559552" cy="4114800"/>
          </a:xfrm>
        </p:spPr>
        <p:txBody>
          <a:bodyPr/>
          <a:lstStyle/>
          <a:p>
            <a:pPr fontAlgn="t"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大數據的四項特質：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4V</a:t>
            </a:r>
          </a:p>
          <a:p>
            <a:pPr lvl="1" fontAlgn="t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量大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volume: amount of data</a:t>
            </a:r>
          </a:p>
          <a:p>
            <a:pPr lvl="1" fontAlgn="t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速度快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velocity: speed of data in and out</a:t>
            </a:r>
          </a:p>
          <a:p>
            <a:pPr lvl="1" fontAlgn="t">
              <a:spcBef>
                <a:spcPts val="600"/>
              </a:spcBef>
            </a:pP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資料正確性 </a:t>
            </a:r>
            <a:r>
              <a:rPr lang="en-US" altLang="zh-TW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veracity: uncertainty of data</a:t>
            </a:r>
            <a:endParaRPr lang="zh-TW" altLang="en-US" sz="18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600"/>
              </a:spcBef>
            </a:pP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性質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多元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variety: range of data types and sources</a:t>
            </a:r>
          </a:p>
          <a:p>
            <a:pPr fontAlgn="t">
              <a:spcBef>
                <a:spcPts val="1200"/>
              </a:spcBef>
            </a:pPr>
            <a:r>
              <a:rPr lang="zh-TW" altLang="en-US" sz="22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數據的來源：包羅萬象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3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傳統數據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3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互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聯網文本和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文件、社會網絡數據、網路日誌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3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POS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RFID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熱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感、重量等各項傳感器數據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3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圖像、聲頻、視頻檔案、眼球追蹤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 fontAlgn="t">
              <a:spcBef>
                <a:spcPts val="3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地理位置、天文學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、大氣科學、醫療記錄、基因組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  <a:p>
            <a:pPr fontAlgn="t"/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6300192" y="1844824"/>
          <a:ext cx="2592288" cy="33528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1232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96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93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單位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縮寫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大小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Bit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 or 1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 Bits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Kilobyte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Megabyte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Gigabyte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GB</a:t>
                      </a:r>
                      <a:endParaRPr lang="zh-TW" sz="16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Petabyte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Exabyte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Zettabyte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ZB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Yottabyte</a:t>
                      </a:r>
                      <a:endParaRPr lang="zh-TW" sz="1600" b="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YB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="0" kern="100" baseline="30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</a:t>
                      </a:r>
                      <a:endParaRPr lang="zh-TW" sz="16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AutoShape 2" descr="「apollo 11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219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07504" y="158682"/>
            <a:ext cx="8928992" cy="6582686"/>
            <a:chOff x="107504" y="137657"/>
            <a:chExt cx="8928992" cy="658268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37657"/>
              <a:ext cx="8928992" cy="658268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7" name="直線單箭頭接點 6"/>
            <p:cNvCxnSpPr/>
            <p:nvPr/>
          </p:nvCxnSpPr>
          <p:spPr>
            <a:xfrm>
              <a:off x="3573413" y="3532882"/>
              <a:ext cx="3381107" cy="18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H="1" flipV="1">
              <a:off x="2092960" y="924560"/>
              <a:ext cx="1480454" cy="2608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H="1">
              <a:off x="2280920" y="3532882"/>
              <a:ext cx="1292494" cy="2288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6391250" y="2677170"/>
            <a:ext cx="480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altLang="zh-TW" sz="2400" kern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B742E37D-C542-4E6F-A33F-0347DA193C97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882637" y="295419"/>
            <a:ext cx="480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altLang="zh-TW" sz="2400" kern="0" dirty="0" smtClean="0"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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99592" y="4695527"/>
            <a:ext cx="480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altLang="zh-TW" sz="2400" kern="0" dirty="0" smtClean="0"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182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A8E8B0-C637-4982-B080-EBC62972706B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  <p:pic>
        <p:nvPicPr>
          <p:cNvPr id="2050" name="Picture 2" descr="https://www.inside.com.tw/wp-content/uploads/2015/02/bigdata_7definitions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0" y="142875"/>
            <a:ext cx="8891222" cy="65722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https://cdn0-techbang.pixcdn.tw/system/images/321378/original/7ba46ad2f59ca1bf7964062cdaf4b926.jpg?144471749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35" y="2062480"/>
            <a:ext cx="4850130" cy="273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063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b="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B742E37D-C542-4E6F-A33F-0347DA193C97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8" y="142875"/>
            <a:ext cx="8869744" cy="661288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555332" y="6287888"/>
            <a:ext cx="442798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latin typeface="Times New Roman" pitchFamily="18" charset="0"/>
                <a:cs typeface="Times New Roman" pitchFamily="18" charset="0"/>
              </a:rPr>
              <a:t>Wedel, Michel and P. K. </a:t>
            </a:r>
            <a:r>
              <a:rPr lang="en-US" altLang="zh-TW" sz="1100" dirty="0" err="1" smtClean="0">
                <a:latin typeface="Times New Roman" pitchFamily="18" charset="0"/>
                <a:cs typeface="Times New Roman" pitchFamily="18" charset="0"/>
              </a:rPr>
              <a:t>Kannan</a:t>
            </a:r>
            <a:r>
              <a:rPr lang="en-US" altLang="zh-TW" sz="1100" dirty="0" smtClean="0">
                <a:latin typeface="Times New Roman" pitchFamily="18" charset="0"/>
                <a:cs typeface="Times New Roman" pitchFamily="18" charset="0"/>
              </a:rPr>
              <a:t> (2016), “Marketing Analytics </a:t>
            </a:r>
            <a:r>
              <a:rPr lang="en-US" altLang="zh-TW" sz="11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TW" sz="1100" dirty="0" smtClean="0">
                <a:latin typeface="Times New Roman" pitchFamily="18" charset="0"/>
                <a:cs typeface="Times New Roman" pitchFamily="18" charset="0"/>
              </a:rPr>
              <a:t>Data-Rich Environments,” </a:t>
            </a:r>
            <a:r>
              <a:rPr lang="en-US" altLang="zh-TW" sz="1100" b="1" i="1" dirty="0" smtClean="0">
                <a:latin typeface="Times New Roman" pitchFamily="18" charset="0"/>
                <a:cs typeface="Times New Roman" pitchFamily="18" charset="0"/>
              </a:rPr>
              <a:t>Journal of Marketing</a:t>
            </a:r>
            <a:r>
              <a:rPr lang="en-US" altLang="zh-TW" sz="1100" dirty="0" smtClean="0">
                <a:latin typeface="Times New Roman" pitchFamily="18" charset="0"/>
                <a:cs typeface="Times New Roman" pitchFamily="18" charset="0"/>
              </a:rPr>
              <a:t>,  80 (November), 97-121.</a:t>
            </a:r>
            <a:endParaRPr lang="zh-TW" alt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74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大數據的五大管理挑戰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挑戰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：跳脫框架的領導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到今天，很多管理者還是只依賴經驗、直覺做決策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企業需要：能結合數據分析、洞察市場機會，具創意的主管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挑戰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：人才管理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急需資料科學家：知曉統計、電腦、具邏輯概念，有行銷涵養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這種人才難尋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挑戰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：技術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需要很多技術，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NoSQL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R, Python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，很新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大部分是免費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的，但需要強烈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的學習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心－自學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22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大數據的五大管理挑戰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挑戰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：決策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將資料結合於決策中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非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我發明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症候群：成功不必在我，下放基層的決策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挑戰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：企業文化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傳統：以最高指示為決策，而後尋找支持該決策的相關資料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公司必須先改變企業文化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endParaRPr lang="en-US" altLang="zh-TW" sz="14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478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lang="zh-TW" altLang="en-US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版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：商業情報時代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經理人決策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傳統的經驗、直覺</a:t>
            </a:r>
            <a:endParaRPr lang="en-US" altLang="zh-TW" sz="18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跳脫傳統，改以資料搭配對現況的理解為依據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集或資料倉儲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b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蒐集</a:t>
            </a:r>
            <a:r>
              <a:rPr lang="zh-TW" altLang="en-US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很多過去的資料，輸入電腦</a:t>
            </a:r>
            <a:endParaRPr lang="en-US" altLang="zh-TW" sz="18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藉統計分析，提供決策所需之資訊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分析方式和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多為內部資料、多為敘述性或交叉分析</a:t>
            </a:r>
            <a:endParaRPr lang="en-US" altLang="zh-TW" sz="18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套裝軟體：</a:t>
            </a:r>
            <a:r>
              <a:rPr lang="en-US" altLang="zh-TW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Excel, Minitab, SPSS, SAS </a:t>
            </a:r>
            <a:r>
              <a:rPr lang="zh-TW" altLang="en-US" sz="18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89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：大數據時代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83568" y="2017713"/>
            <a:ext cx="8271520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網際網路興起：</a:t>
            </a:r>
            <a:r>
              <a:rPr lang="en-US" altLang="zh-TW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2000</a:t>
            </a:r>
            <a:r>
              <a:rPr lang="zh-TW" altLang="en-US" sz="2200" b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左右，可在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網路蒐集消費者各種資料</a:t>
            </a:r>
            <a:endParaRPr lang="en-US" altLang="zh-TW" sz="2200" b="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Google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eBay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和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社群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網路公司，開始大量儲存和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新型資訊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以圖像化方式呈現分析結果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傳統單一伺服器：無法應付龐雜的運算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Hadoop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一種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開放原始碼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軟體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，用於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多個平行伺服器的快速資料處理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資料變更多元：由 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SQL 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轉為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NoSQL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53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：強化產品服務的時代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899592" y="1844824"/>
            <a:ext cx="8055496" cy="4412916"/>
          </a:xfrm>
        </p:spPr>
        <p:txBody>
          <a:bodyPr/>
          <a:lstStyle/>
          <a:p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任何商業行為都會留下「痕跡」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已有很多方法，蒐集和分析這些痕跡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更精確瞭解客戶行為，做出更好決策，解決產品、服務相關的營運問題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把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資料智慧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嵌入消費情境中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瀏覽哪些網站？瀏覽多久？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消費者買了那些東西？可由其中瞭解什麼？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賣場各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走道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停留多久？瀏覽那些項目或地方？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分析工具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巨量資料結構：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Spark, Hadoop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R, Python,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PowerBI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統計、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貝氏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定理、數學模型、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machine learning, AI, … …</a:t>
            </a:r>
          </a:p>
        </p:txBody>
      </p:sp>
    </p:spTree>
    <p:extLst>
      <p:ext uri="{BB962C8B-B14F-4D97-AF65-F5344CB8AC3E}">
        <p14:creationId xmlns:p14="http://schemas.microsoft.com/office/powerpoint/2010/main" val="3012462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47750" y="1628775"/>
            <a:ext cx="7772400" cy="1470025"/>
          </a:xfrm>
        </p:spPr>
        <p:txBody>
          <a:bodyPr/>
          <a:lstStyle/>
          <a:p>
            <a:r>
              <a:rPr lang="zh-TW" altLang="en-US" sz="5400" b="1" dirty="0" smtClean="0">
                <a:ea typeface="標楷體" pitchFamily="65" charset="-120"/>
              </a:rPr>
              <a:t>序論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3573463"/>
            <a:ext cx="7010400" cy="287987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</a:rPr>
              <a:t>Without good information, managers are left to guess - and in today’s fast-changing markets, that invites failure.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altLang="zh-TW" sz="2000" i="1" dirty="0" err="1" smtClean="0">
                <a:latin typeface="Times New Roman" pitchFamily="18" charset="0"/>
                <a:ea typeface="標楷體" pitchFamily="65" charset="-120"/>
              </a:rPr>
              <a:t>Perreault</a:t>
            </a:r>
            <a:r>
              <a:rPr lang="en-US" altLang="zh-TW" sz="2000" i="1" dirty="0" smtClean="0">
                <a:latin typeface="Times New Roman" pitchFamily="18" charset="0"/>
                <a:ea typeface="標楷體" pitchFamily="65" charset="-120"/>
              </a:rPr>
              <a:t> and McCarthy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TW" sz="2000" i="1" dirty="0">
                <a:latin typeface="Times New Roman" pitchFamily="18" charset="0"/>
                <a:ea typeface="標楷體" pitchFamily="65" charset="-120"/>
              </a:rPr>
              <a:t>Without good information, managers are left to guess </a:t>
            </a:r>
            <a:r>
              <a:rPr lang="en-US" altLang="zh-TW" sz="2000" i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標楷體" pitchFamily="65" charset="-120"/>
              </a:rPr>
              <a:t>(or, </a:t>
            </a:r>
            <a:r>
              <a:rPr lang="en-US" altLang="zh-TW" sz="2000" i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標楷體" pitchFamily="65" charset="-120"/>
              </a:rPr>
              <a:t>to </a:t>
            </a:r>
            <a:r>
              <a:rPr lang="en-US" altLang="zh-TW" sz="2000" i="1" dirty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ea typeface="標楷體" pitchFamily="65" charset="-120"/>
              </a:rPr>
              <a:t>very hard and tedious work)</a:t>
            </a:r>
            <a:r>
              <a:rPr lang="en-US" altLang="zh-TW" sz="2000" i="1" dirty="0">
                <a:latin typeface="Times New Roman" pitchFamily="18" charset="0"/>
                <a:ea typeface="標楷體" pitchFamily="65" charset="-120"/>
              </a:rPr>
              <a:t> - and in today’s fast-changing markets, that invites failure.</a:t>
            </a:r>
            <a:endParaRPr lang="en-US" altLang="zh-TW" sz="2000" i="1" dirty="0" smtClean="0">
              <a:latin typeface="Times New Roman" pitchFamily="18" charset="0"/>
              <a:ea typeface="標楷體" pitchFamily="65" charset="-120"/>
            </a:endParaRPr>
          </a:p>
          <a:p>
            <a:pPr marL="0" indent="0">
              <a:buFont typeface="Wingdings" pitchFamily="2" charset="2"/>
              <a:buNone/>
            </a:pPr>
            <a:endParaRPr lang="zh-TW" altLang="en-US" sz="2400" dirty="0" smtClean="0"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的十要件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多種類型資料合併使用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新的資料管理思維，承認舊的，接受新的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更快的科技和方法：如機器學習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machine learning</a:t>
            </a: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嵌入式分析學：分析成為正常業務的流程之一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GE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的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渦輪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引擎（火車頭、飛機）於運作中產生大量的數據，直接回傳公司的分析中心，以決定最有效的維修間隔（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service interval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資料倉儲的建立：建立好的倉儲，需投入很多心力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88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的十要件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971600" y="2017713"/>
            <a:ext cx="7983488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跨學科的資料團隊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分析長（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Chief Analytics Officer, CAO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資料分析運用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大階段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356992"/>
            <a:ext cx="4968552" cy="29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3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的十要件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43608" y="2017713"/>
            <a:ext cx="7911480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產業規模的分析：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analytics on </a:t>
            </a:r>
            <a:r>
              <a:rPr lang="en-US" altLang="zh-TW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 industrial scale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見樹又見林的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思維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產業間的關聯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分析，而不限於公司與另一家公司之間的競爭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決策與管理的新方式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上上下下員工都需體認，大數據所帶來的改變，並決定可接受的範圍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如：企業可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看到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員工的所有移動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49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工具應用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抓下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FB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文章：網路爬蟲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2029989"/>
            <a:ext cx="7772400" cy="409024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3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0938" y="404664"/>
            <a:ext cx="7793037" cy="1271736"/>
          </a:xfrm>
        </p:spPr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應用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分析正負口碑</a:t>
            </a:r>
            <a:endParaRPr lang="zh-TW" altLang="en-US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2034626"/>
            <a:ext cx="7772400" cy="408097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432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應用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結合地理位置的分析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2032188"/>
            <a:ext cx="7772400" cy="40858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890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消費者行為分析：例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1-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跨時間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69014"/>
            <a:ext cx="2376264" cy="37522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8225">
            <a:off x="2627784" y="2269616"/>
            <a:ext cx="4914270" cy="3751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4404">
            <a:off x="3995936" y="2269615"/>
            <a:ext cx="4923560" cy="37581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0197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消費者行為分析：例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1-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跨時間</a:t>
            </a: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3356992"/>
            <a:ext cx="3240359" cy="259080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639959" y="2086357"/>
            <a:ext cx="5274310" cy="3861435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 rot="21344190">
            <a:off x="975445" y="2492896"/>
            <a:ext cx="5274310" cy="3547745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3131840" y="1844824"/>
            <a:ext cx="5274310" cy="35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72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消費者行為分析：例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2-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客戶描繪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2466872" cy="3847465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 rot="21156004">
            <a:off x="549331" y="2096445"/>
            <a:ext cx="5274310" cy="3847465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028594" y="2204864"/>
            <a:ext cx="5274310" cy="3847464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5"/>
          <a:stretch>
            <a:fillRect/>
          </a:stretch>
        </p:blipFill>
        <p:spPr>
          <a:xfrm rot="594145">
            <a:off x="3522313" y="2175975"/>
            <a:ext cx="5274310" cy="385254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755" y="1968132"/>
            <a:ext cx="2742490" cy="41251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51923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消費者行為分析：例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3-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找出某品牌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96188" y="3054147"/>
            <a:ext cx="5274310" cy="2981960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17970" y="2693065"/>
            <a:ext cx="5274310" cy="328295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4455125" y="3918243"/>
            <a:ext cx="669950" cy="648072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588850" y="3409954"/>
            <a:ext cx="669950" cy="648072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4"/>
          <a:stretch>
            <a:fillRect/>
          </a:stretch>
        </p:blipFill>
        <p:spPr>
          <a:xfrm>
            <a:off x="1907704" y="2571462"/>
            <a:ext cx="5274310" cy="3305810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2021575" y="2453257"/>
            <a:ext cx="5274310" cy="3300095"/>
          </a:xfrm>
          <a:prstGeom prst="rect">
            <a:avLst/>
          </a:prstGeom>
        </p:spPr>
      </p:pic>
      <p:pic>
        <p:nvPicPr>
          <p:cNvPr id="20" name="圖片 19"/>
          <p:cNvPicPr/>
          <p:nvPr/>
        </p:nvPicPr>
        <p:blipFill>
          <a:blip r:embed="rId6"/>
          <a:stretch>
            <a:fillRect/>
          </a:stretch>
        </p:blipFill>
        <p:spPr>
          <a:xfrm>
            <a:off x="2155543" y="2311781"/>
            <a:ext cx="5274310" cy="32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84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765175"/>
            <a:ext cx="7632700" cy="882650"/>
          </a:xfrm>
        </p:spPr>
        <p:txBody>
          <a:bodyPr/>
          <a:lstStyle/>
          <a:p>
            <a:pPr eaLnBrk="1" hangingPunct="1"/>
            <a:r>
              <a:rPr lang="zh-TW" altLang="en-US" sz="40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序論：</a:t>
            </a:r>
            <a:r>
              <a:rPr lang="en-US" altLang="zh-TW" sz="40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good information?</a:t>
            </a:r>
            <a:endParaRPr lang="zh-TW" altLang="en-US" sz="4000" i="1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4213" y="1989138"/>
            <a:ext cx="3586162" cy="530225"/>
          </a:xfrm>
        </p:spPr>
        <p:txBody>
          <a:bodyPr/>
          <a:lstStyle/>
          <a:p>
            <a:r>
              <a:rPr lang="zh-TW" altLang="en-US" u="sng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關聯性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84213" y="2708275"/>
            <a:ext cx="3586162" cy="3278188"/>
          </a:xfrm>
        </p:spPr>
        <p:txBody>
          <a:bodyPr/>
          <a:lstStyle/>
          <a:p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</a:t>
            </a:r>
            <a:r>
              <a:rPr lang="zh-TW" altLang="zh-TW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產業現況</a:t>
            </a:r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endParaRPr lang="en-US" altLang="zh-TW" sz="200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有關市場供需的</a:t>
            </a:r>
            <a:endParaRPr lang="en-US" altLang="zh-TW" sz="200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</a:t>
            </a:r>
            <a:r>
              <a:rPr lang="zh-TW" altLang="zh-TW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競爭者</a:t>
            </a:r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endParaRPr lang="zh-TW" altLang="zh-TW" sz="200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有關顧客的</a:t>
            </a:r>
            <a:endParaRPr lang="en-US" altLang="zh-TW" sz="200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有關自身的</a:t>
            </a:r>
            <a:endParaRPr lang="zh-TW" altLang="en-US" sz="20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3"/>
          </p:nvPr>
        </p:nvSpPr>
        <p:spPr>
          <a:xfrm>
            <a:off x="4872038" y="1989138"/>
            <a:ext cx="3587750" cy="530225"/>
          </a:xfrm>
        </p:spPr>
        <p:txBody>
          <a:bodyPr/>
          <a:lstStyle/>
          <a:p>
            <a:r>
              <a:rPr lang="zh-TW" altLang="en-US" u="sng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特質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4"/>
          </p:nvPr>
        </p:nvSpPr>
        <p:spPr>
          <a:xfrm>
            <a:off x="4716463" y="2708275"/>
            <a:ext cx="3887787" cy="3278188"/>
          </a:xfrm>
        </p:spPr>
        <p:txBody>
          <a:bodyPr/>
          <a:lstStyle/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來源可靠的</a:t>
            </a:r>
            <a:endParaRPr lang="en-US" altLang="zh-TW" sz="2000" smtClean="0">
              <a:solidFill>
                <a:srgbClr val="0066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即時的、新的、正確的</a:t>
            </a:r>
            <a:endParaRPr lang="en-US" altLang="zh-TW" sz="2000" smtClean="0">
              <a:solidFill>
                <a:srgbClr val="0066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以質化或量化數據呈現的</a:t>
            </a:r>
            <a:endParaRPr lang="en-US" altLang="zh-TW" sz="2000" smtClean="0">
              <a:solidFill>
                <a:srgbClr val="0066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整理過的、客觀的</a:t>
            </a:r>
            <a:endParaRPr lang="en-US" altLang="zh-TW" sz="2000" smtClean="0">
              <a:solidFill>
                <a:srgbClr val="0066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整體性的</a:t>
            </a:r>
            <a:endParaRPr lang="en-US" altLang="zh-TW" sz="2000" smtClean="0">
              <a:solidFill>
                <a:srgbClr val="0066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容易理解的</a:t>
            </a:r>
          </a:p>
          <a:p>
            <a:r>
              <a:rPr lang="zh-TW" altLang="zh-TW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en-US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重大價值的 </a:t>
            </a:r>
            <a:r>
              <a:rPr lang="en-US" altLang="zh-TW" sz="2000" smtClean="0">
                <a:solidFill>
                  <a:srgbClr val="0066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</p:txBody>
      </p:sp>
      <p:sp>
        <p:nvSpPr>
          <p:cNvPr id="7" name="AutoShape 7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93125" y="5805488"/>
            <a:ext cx="400050" cy="2159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2515" grpId="0" build="p"/>
      <p:bldP spid="4" grpId="0" build="p"/>
      <p:bldP spid="5" grpId="0" build="p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消費者行為分析：例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4-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架位整齊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80" y="2775063"/>
            <a:ext cx="5274310" cy="3314065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3059832" y="4949655"/>
            <a:ext cx="669950" cy="648072"/>
          </a:xfrm>
          <a:prstGeom prst="ellipse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2492896"/>
            <a:ext cx="5274310" cy="3295650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2420231" y="2204865"/>
            <a:ext cx="5274310" cy="33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管理篇</a:t>
            </a:r>
            <a:endParaRPr lang="zh-TW" altLang="en-US" sz="40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打造</a:t>
            </a:r>
            <a:r>
              <a:rPr lang="zh-TW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專家級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決策</a:t>
            </a:r>
            <a:endParaRPr lang="en-US" altLang="zh-TW" kern="1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</a:t>
            </a:r>
            <a:r>
              <a:rPr lang="zh-TW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最誘人的職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缺</a:t>
            </a:r>
            <a:endParaRPr lang="en-US" altLang="zh-TW" kern="1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7675" indent="-355600" algn="l">
              <a:buSzPct val="140000"/>
              <a:buFont typeface="Arial" pitchFamily="34" charset="0"/>
              <a:buChar char="•"/>
            </a:pPr>
            <a:r>
              <a:rPr lang="zh-TW" altLang="en-US" sz="2000" dirty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配合大數據時代來臨，主管該具備的</a:t>
            </a:r>
            <a:r>
              <a:rPr lang="zh-TW" altLang="en-US" sz="2000" dirty="0" smtClean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能力</a:t>
            </a:r>
            <a:endParaRPr lang="zh-TW" altLang="en-US" sz="2000" dirty="0">
              <a:solidFill>
                <a:srgbClr val="99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l" fontAlgn="t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22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打造專家級決策</a:t>
            </a:r>
            <a:r>
              <a:rPr lang="en-US" altLang="zh-TW" sz="3600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專家共舞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30896" y="1988840"/>
            <a:ext cx="7772400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你不必是精通大數據分析的專家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必須知道如何找到能為公司所用的專家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更重要的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知道如何聰明運用他們的專業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為公司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做出資料導向的有效決策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7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主管需加油的事項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學一點分析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團隊中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有稱職的大數據專家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把精神放在定義問題，和分析結果的意涵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提出問題：過程中，保持質疑、挑戰的心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培養深究，而非挑錯的企業文化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為何這兩變數間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有關係？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專家需要經驗豐富者的實務提點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235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392488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企業最誘人的職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缺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資料科學家 </a:t>
            </a: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Data Scientist, DS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資料科學家的特質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本領：統計、機率、數學、分散式處理、程式撰寫、雲端運算、資料視覺化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好奇心：在平凡中看見不平凡（異於直覺的洞察）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如：詐欺行為和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DNA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排序間，居然存在某種類似關係</a:t>
            </a:r>
          </a:p>
          <a:p>
            <a:pPr>
              <a:spcBef>
                <a:spcPts val="1200"/>
              </a:spcBef>
            </a:pP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科學家的培養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目前各行業都缺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各校也都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缺，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正加緊努力中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1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資料科學家的特性</a:t>
            </a:r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4" y="2119612"/>
            <a:ext cx="7776864" cy="377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53616" y="5958435"/>
            <a:ext cx="7850832" cy="27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0975" indent="-180975">
              <a:lnSpc>
                <a:spcPct val="80000"/>
              </a:lnSpc>
              <a:buSzPct val="150000"/>
            </a:pPr>
            <a:r>
              <a:rPr lang="en-US" altLang="zh-TW" sz="1200" kern="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Voulgaris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Zacharias (2014), </a:t>
            </a:r>
            <a:r>
              <a:rPr lang="zh-TW" altLang="en-US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200" u="sng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Definitive Guide to Becoming a Data Scientist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Technics Publications,</a:t>
            </a:r>
            <a:r>
              <a:rPr lang="en-US" altLang="zh-TW" sz="1200" kern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p.17.</a:t>
            </a:r>
          </a:p>
        </p:txBody>
      </p:sp>
    </p:spTree>
    <p:extLst>
      <p:ext uri="{BB962C8B-B14F-4D97-AF65-F5344CB8AC3E}">
        <p14:creationId xmlns:p14="http://schemas.microsoft.com/office/powerpoint/2010/main" val="2032525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如何找到資料科學家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到最好的大學和研究所尋才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到網站的某些特殊社群物色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/>
              </a:rPr>
              <a:t>Taiwan R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/>
              </a:rPr>
              <a:t>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/>
              </a:rPr>
              <a:t>user group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3"/>
              </a:rPr>
              <a:t>Python Taiwan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4"/>
              </a:rPr>
              <a:t>PyCon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…etc.</a:t>
            </a:r>
          </a:p>
          <a:p>
            <a:pPr>
              <a:spcBef>
                <a:spcPts val="6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在 </a:t>
            </a:r>
            <a:r>
              <a:rPr lang="en-US" altLang="zh-TW" sz="22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Linkedln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找尋適當的人才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在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Strata, </a:t>
            </a:r>
            <a:r>
              <a:rPr lang="en-US" altLang="zh-TW" sz="22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Hadoop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R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等研討會上，和年輕人聊聊</a:t>
            </a: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和創業家聊聊，他們可能接觸過一些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DS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725144"/>
            <a:ext cx="2781196" cy="1378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4725144"/>
            <a:ext cx="2510880" cy="1335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5216" y="4729736"/>
            <a:ext cx="1080120" cy="14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54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如何找到資料科學家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在 </a:t>
            </a:r>
            <a:r>
              <a:rPr lang="en-US" altLang="zh-TW" sz="22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  <a:hlinkClick r:id="rId2"/>
              </a:rPr>
              <a:t>Kaggle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等網站尋找可能的高手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一定要會寫程式， 至少要會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 &amp; Python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表達能力要有基本的水準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和現實世界不可脫節太遠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10.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自學能力要好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產業進步太快，要學的東西太多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看過那些網路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課程？拿過那些網路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課程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的證書？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曾在 </a:t>
            </a:r>
            <a:r>
              <a:rPr lang="en-US" altLang="zh-TW" sz="1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GitHub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貢獻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過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開放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原始碼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嗎？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曾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與那些網路巨擎聯繫過？用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Email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問他們問題！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56" y="2924944"/>
            <a:ext cx="3482532" cy="18061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87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執行篇</a:t>
            </a:r>
            <a:endParaRPr lang="zh-TW" altLang="en-US" sz="40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誰需要</a:t>
            </a:r>
            <a:r>
              <a:rPr lang="zh-TW" altLang="en-US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</a:t>
            </a:r>
            <a:endParaRPr lang="zh-TW" altLang="zh-TW" kern="1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盡</a:t>
            </a:r>
            <a:r>
              <a:rPr lang="zh-TW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信資料不如</a:t>
            </a:r>
            <a:r>
              <a:rPr lang="en-US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… </a:t>
            </a:r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</a:t>
            </a:r>
          </a:p>
          <a:p>
            <a:pPr marL="447675" indent="-355600" algn="l">
              <a:buSzPct val="140000"/>
              <a:buFont typeface="Arial" pitchFamily="34" charset="0"/>
              <a:buChar char="•"/>
            </a:pPr>
            <a:r>
              <a:rPr lang="zh-TW" altLang="en-US" sz="2000" dirty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運用大數據之前，企業應先做好那些基礎工程</a:t>
            </a:r>
          </a:p>
        </p:txBody>
      </p:sp>
    </p:spTree>
    <p:extLst>
      <p:ext uri="{BB962C8B-B14F-4D97-AF65-F5344CB8AC3E}">
        <p14:creationId xmlns:p14="http://schemas.microsoft.com/office/powerpoint/2010/main" val="42281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誰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需要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要重視內部已有的資料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很多公司大手筆投資於大數據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聘人、買設備、買軟體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效果不如預期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績效不彰，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Why?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大部分公司還是依賴經驗直覺做決策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未善用內部已有的資訊，未養成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證據導向的決策文化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未授權基層員工：很多決策無關乎大數據，而與小資料有關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46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年日月潭泳渡的資料：</a:t>
            </a:r>
            <a:r>
              <a:rPr lang="en-GB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MDS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實作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日月潭泳渡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-0.</a:t>
            </a:r>
            <a:r>
              <a:rPr lang="en-GB" altLang="zh-TW" sz="2000" u="sng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docx</a:t>
            </a:r>
            <a:endParaRPr lang="en-GB" altLang="zh-TW" sz="2000" u="sng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打開檔案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後，請和同學討論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看到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什麼？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有何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想法？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根據該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  <a:r>
              <a:rPr lang="en-US" altLang="zh-TW" sz="20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docx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檔，試著回答下列問題</a:t>
            </a:r>
            <a:endParaRPr lang="en-US" altLang="zh-TW" sz="2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整個泳</a:t>
            </a:r>
            <a:r>
              <a:rPr lang="zh-TW" altLang="zh-TW" sz="16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渡</a:t>
            </a:r>
            <a:r>
              <a:rPr lang="zh-TW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團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</a:t>
            </a:r>
            <a:r>
              <a:rPr lang="zh-TW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多少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人？</a:t>
            </a:r>
          </a:p>
          <a:p>
            <a:pPr lvl="1"/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管院各系各有多少學生參加？學生眷屬有多少人？</a:t>
            </a:r>
          </a:p>
          <a:p>
            <a:pPr lvl="1"/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學生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眷屬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下水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泳渡的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各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有多少人？</a:t>
            </a:r>
          </a:p>
          <a:p>
            <a:pPr lvl="1"/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共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訂房幾間？雙人、四人房各幾間？</a:t>
            </a:r>
          </a:p>
          <a:p>
            <a:pPr lvl="1"/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依泳技不同級別，各級別有多少人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</a:t>
            </a:r>
            <a:endParaRPr lang="en-US" altLang="zh-TW" sz="16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為安全</a:t>
            </a:r>
            <a:r>
              <a:rPr lang="zh-TW" altLang="en-US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故，</a:t>
            </a:r>
            <a:r>
              <a:rPr lang="zh-TW" altLang="zh-TW" sz="1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泳</a:t>
            </a:r>
            <a:r>
              <a:rPr lang="zh-TW" altLang="zh-TW" sz="1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技差者是否搭配泳技優</a:t>
            </a:r>
            <a:r>
              <a:rPr lang="zh-TW" altLang="zh-TW" sz="16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者</a:t>
            </a:r>
            <a:r>
              <a:rPr lang="zh-TW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</a:t>
            </a:r>
            <a:endParaRPr lang="en-US" altLang="zh-TW" sz="1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en-US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  <a:endParaRPr lang="zh-TW" altLang="en-US" sz="2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i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good information</a:t>
            </a:r>
            <a:r>
              <a:rPr lang="en-US" altLang="zh-TW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 </a:t>
            </a:r>
            <a:r>
              <a:rPr lang="zh-TW" altLang="en-US" sz="4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一些實例</a:t>
            </a:r>
          </a:p>
        </p:txBody>
      </p:sp>
    </p:spTree>
    <p:extLst>
      <p:ext uri="{BB962C8B-B14F-4D97-AF65-F5344CB8AC3E}">
        <p14:creationId xmlns:p14="http://schemas.microsoft.com/office/powerpoint/2010/main" val="1537803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92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2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2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善用公司資料的作法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899592" y="2017713"/>
            <a:ext cx="8055496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建立資料的單一來源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安泰保險曾發生：公司年虧損三億美元，但各單位的報表都獲利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公司的資料庫：是否有清楚的定義？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很多公司的資料並非資料，而只是儲存（紙本資料；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excel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當成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word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使用績效評分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卡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建立明確的績效衡量標準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衡量重點在個人可控制的項目上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個人績效和團隊績效的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密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合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度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52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善用公司資料的作法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899592" y="2017713"/>
            <a:ext cx="8055496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建立明確的商業規則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是訂定：在特定情況下，該採取什麼行動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如：客戶抱怨之處理方式，及後續的呈報流程，與資料記載方式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將商業規則納入電腦系統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如：客戶生日前五天，固定寄出慶生的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email</a:t>
            </a:r>
          </a:p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提供訓練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前述諸項作法的落實，需有不斷的訓練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讓大家把經驗直覺的決策方式，改為根據資料作決策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61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政府資料開放平台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6" r="1703" b="7342"/>
          <a:stretch/>
        </p:blipFill>
        <p:spPr bwMode="auto">
          <a:xfrm>
            <a:off x="1475656" y="1988840"/>
            <a:ext cx="5839544" cy="4133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07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608512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盡信資料不如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… …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企業內充斥著錯誤的資料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錯誤資料的成因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公司不重視資料的建立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資料的人，通常不清楚其他人如何使用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資料，如同：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設計或建造教室的人，不清楚老師如何使用教室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Garbage in, garbage out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這詞已問世超過半世紀，問題依然存在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錯誤資料的影響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決策錯誤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績效無從認定，賞罰失了依據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由於資料的不可靠，經理人因而退回用經驗直覺的決策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608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建立正確的資料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連結資料建立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者與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使用者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資料品質在建立的當下即已決定，但要到使用時才知道其品質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資料的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人與使用者的密切溝通，可解決大部分正確性的問題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致力使新資料正確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清理舊資料的錯誤：太浩大的工程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改善新資料的建立方式，找出、並排除錯誤</a:t>
            </a:r>
            <a:r>
              <a:rPr lang="zh-TW" altLang="en-US" sz="1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的根源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62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建立正確的資料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50938" y="2017713"/>
            <a:ext cx="7804150" cy="411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部門經理負起資料品質的責任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資料品質常推給資訊人員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資訊人員可幫忙改正錯誤資料，卻無法改變商業流程或資料採集方式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資料的正確對使用單位意義重大，對資訊部門卻可能不痛不癢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最高主管的督軍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若只是部門經理負責，可能導致各部門資料的良莠不齊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品質是最高主管無可旁貸的責任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74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應用篇</a:t>
            </a:r>
            <a:endParaRPr lang="zh-TW" altLang="en-US" sz="4000" b="1" dirty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</a:t>
            </a:r>
            <a:r>
              <a:rPr lang="zh-TW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市場大獲利</a:t>
            </a:r>
          </a:p>
          <a:p>
            <a:pPr algn="l" fontAlgn="t"/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 </a:t>
            </a:r>
            <a:r>
              <a:rPr lang="zh-TW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廣告</a:t>
            </a:r>
            <a:r>
              <a:rPr lang="zh-TW" altLang="zh-TW" kern="1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分析學</a:t>
            </a:r>
            <a:r>
              <a:rPr lang="en-US" altLang="zh-TW" kern="1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</a:p>
          <a:p>
            <a:pPr marL="447675" indent="-355600" algn="l">
              <a:buSzPct val="140000"/>
              <a:buFont typeface="Arial" pitchFamily="34" charset="0"/>
              <a:buChar char="•"/>
            </a:pPr>
            <a:r>
              <a:rPr lang="zh-TW" altLang="en-US" sz="2000" dirty="0">
                <a:solidFill>
                  <a:srgbClr val="99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在銷售、廣告、行銷方面，大數據如何發揮功效</a:t>
            </a:r>
          </a:p>
          <a:p>
            <a:pPr algn="l" fontAlgn="t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33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小市場大</a:t>
            </a:r>
            <a:r>
              <a:rPr lang="zh-TW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獲利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400" dirty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要成功銷售，公司應建立微市場</a:t>
            </a:r>
            <a:r>
              <a:rPr lang="zh-TW" altLang="en-US" sz="34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策略</a:t>
            </a:r>
            <a:endParaRPr lang="zh-TW" altLang="en-US" sz="34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找出新成長點（有潛力的微市場）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市場，通常是很廣泛的概念，市場是有很多微市場組成的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有了大數據幫忙，我們有很好機會，找出高獲利潛力的微市場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為不同的微市場擬定相應的行銷手法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市場區隔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概念提出（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1956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）已超過一甲子，在今天，同樣適用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選擇合適的基礎變數，將消費者區分為不同群體，使每個子群體內部的消費者，</a:t>
            </a:r>
            <a:r>
              <a:rPr lang="zh-TW" altLang="en-US" sz="1800" u="sng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具有相同的需求或特徵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（對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4P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有相同的回應）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男女購物的差別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09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1145406" y="214313"/>
            <a:ext cx="7798569" cy="1462087"/>
          </a:xfrm>
        </p:spPr>
        <p:txBody>
          <a:bodyPr/>
          <a:lstStyle/>
          <a:p>
            <a:r>
              <a:rPr lang="zh-TW" altLang="en-US" sz="34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要成功銷售，公司應建立微市場策略</a:t>
            </a:r>
            <a:endParaRPr lang="zh-TW" altLang="en-US" sz="34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善用資料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作為績效管理依據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人員調配的參考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人才培養的投入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新的思維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微市場是一種細緻、新穎的思維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需要一些時間，將這種思維變成習慣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如何營運、如何投資，和佈署人員，都可利用數據為決策的基礎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52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1115616" y="476672"/>
            <a:ext cx="4104456" cy="648072"/>
          </a:xfrm>
          <a:prstGeom prst="roundRect">
            <a:avLst/>
          </a:prstGeom>
          <a:solidFill>
            <a:srgbClr val="CCEC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 </a:t>
            </a:r>
            <a:r>
              <a:rPr lang="zh-TW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廣告分析學</a:t>
            </a:r>
            <a:r>
              <a:rPr lang="en-US" altLang="zh-TW" sz="36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36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決策間的互動關係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企業的各項決策間，常存在複雜的互動或交叉關係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長久以來，很多企業一次只衡量一個決策的影響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到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2000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年左右，數位行銷出現，企業開始能監視滑鼠的點擊與網頁瀏覽，而確定廣告與採購間的因果關係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泳</a:t>
            </a:r>
            <a:r>
              <a:rPr lang="zh-TW" altLang="en-US" sz="2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道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衡量法：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一種媒體廣告可能對另一種媒體廣告發揮很大的影響或輔助作用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忽略此現象：把各單位投資報酬率加總，發現公司比實際大了一倍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05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年日月潭泳渡的資料：</a:t>
            </a:r>
            <a:r>
              <a:rPr lang="en-GB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MDS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實作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2017</a:t>
            </a:r>
            <a:r>
              <a:rPr lang="zh-TW" altLang="en-US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日月潭泳渡</a:t>
            </a:r>
            <a:r>
              <a:rPr lang="en-US" altLang="zh-TW" sz="2000" u="sng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-0.</a:t>
            </a:r>
            <a:r>
              <a:rPr lang="en-GB" altLang="zh-TW" sz="2000" u="sng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docx</a:t>
            </a:r>
            <a:endParaRPr lang="en-GB" altLang="zh-TW" sz="2000" u="sng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該資料有何問題？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0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該如何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修改？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0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絕大部分的公司皆有類似</a:t>
            </a:r>
            <a:r>
              <a:rPr lang="zh-TW" altLang="en-US" sz="2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問題！</a:t>
            </a:r>
            <a:endParaRPr lang="en-US" altLang="zh-TW" sz="20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6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隨便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要個統計資料，可以讓員工忙半天</a:t>
            </a:r>
            <a:endParaRPr lang="en-US" altLang="zh-TW" sz="1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哪份資料才是最 </a:t>
            </a:r>
            <a:r>
              <a:rPr lang="en-US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update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？最正確？</a:t>
            </a:r>
            <a:endParaRPr lang="en-US" altLang="zh-TW" sz="1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重要的資料欄位未設計到，導致該資料從缺</a:t>
            </a:r>
            <a:endParaRPr lang="en-US" altLang="zh-TW" sz="1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TW" altLang="en-US" sz="16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誰該管這些</a:t>
            </a:r>
            <a:r>
              <a:rPr lang="zh-TW" altLang="en-US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檔案？</a:t>
            </a:r>
            <a:endParaRPr lang="en-US" altLang="zh-TW" sz="1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… …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40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日月潭泳</a:t>
            </a:r>
            <a:r>
              <a:rPr lang="zh-TW" altLang="en-US" sz="4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渡資料</a:t>
            </a:r>
            <a:endParaRPr lang="zh-TW" altLang="en-US" sz="40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46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決策間的互動關係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消費者在手機看到一則豐田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Camry 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的廣告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點選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Google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，搜尋汽車評鑑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注意到一家汽車代理商的廣告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點選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YouTube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查看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Camry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的廣告影片、評論等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收到豐田寄來的限時優惠購車訊息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上網查詢附近的豐田代理商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試車與購車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彼此間的交叉影響，現在都可被記錄與分析</a:t>
            </a:r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377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廣告分析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的作法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歸因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attribution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企業內充滿各種資料，只是分散各處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整合後的資料，加上現在的分析技術，常可產生高價值情報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企業推出一支新的電視廣告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網路橫幅廣告的點擊：激增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代理商訊息被點擊</a:t>
            </a:r>
            <a:r>
              <a:rPr lang="zh-TW" altLang="en-US" dirty="0" smtClean="0">
                <a:sym typeface="Wingdings" panose="05000000000000000000" pitchFamily="2" charset="2"/>
              </a:rPr>
              <a:t>數：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激增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</a:b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產品銷售數量：增加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2.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最佳化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optimization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利用歸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因，可找出各企業活動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的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彈性</a:t>
            </a:r>
            <a:r>
              <a:rPr lang="zh-TW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某變數改變的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百分比，對另一變數改變百分比的影響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增加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Facebook 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廣告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1%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，會對銷售</a:t>
            </a:r>
            <a:r>
              <a:rPr lang="zh-TW" altLang="en-US" dirty="0" smtClean="0">
                <a:sym typeface="Wingdings" panose="05000000000000000000" pitchFamily="2" charset="2"/>
              </a:rPr>
              <a:t>造成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多少 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%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 的改變？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5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調配 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allocation</a:t>
            </a:r>
          </a:p>
          <a:p>
            <a:pPr lvl="1">
              <a:spcBef>
                <a:spcPts val="600"/>
              </a:spcBef>
            </a:pPr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在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過去，執行行銷計畫，常須待一月、甚至一季，才知道成效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由於歸因和最佳化已具體可行，資源的調配也可隨時進行微調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  <a:p>
            <a:pPr lvl="1">
              <a:spcBef>
                <a:spcPts val="600"/>
              </a:spcBef>
            </a:pP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  <a:sym typeface="Wingdings" panose="05000000000000000000" pitchFamily="2" charset="2"/>
              </a:rPr>
              <a:t>其結果，將是消費者滿意度的提升，或企業利潤的增加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廣告分析</a:t>
            </a:r>
            <a:r>
              <a:rPr lang="en-US" altLang="zh-TW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的作法</a:t>
            </a:r>
            <a:endParaRPr lang="zh-TW" altLang="en-US" sz="36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52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管理的資訊</a:t>
            </a:r>
            <a:r>
              <a:rPr lang="zh-TW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革命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920880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整個企業需重新定義：何謂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判斷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諸多證據顯示：根據資料作的決定，常是較好的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決定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管理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者若不接受這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事實，遲早將被接受這事實的人取代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懂得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結合</a:t>
            </a:r>
            <a:r>
              <a:rPr lang="zh-TW" altLang="en-US" sz="2400" b="1" u="sng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產業知識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和</a:t>
            </a:r>
            <a:r>
              <a:rPr lang="zh-TW" altLang="en-US" sz="2400" b="1" u="sng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公司，將脫穎而出！</a:t>
            </a:r>
          </a:p>
        </p:txBody>
      </p:sp>
    </p:spTree>
    <p:extLst>
      <p:ext uri="{BB962C8B-B14F-4D97-AF65-F5344CB8AC3E}">
        <p14:creationId xmlns:p14="http://schemas.microsoft.com/office/powerpoint/2010/main" val="193585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kern="1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 </a:t>
            </a:r>
            <a:r>
              <a:rPr lang="zh-TW" altLang="en-US" kern="1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3.0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版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827584" y="3886200"/>
            <a:ext cx="7416824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大數據很神，但並非十全十美。它，一直在演化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需從根本處思考：運用大數據後，可為消費者帶來何種附加價值？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打造專家級決策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272808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你不必是專家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但，你必須避免成為大數據的門外漢</a:t>
            </a:r>
          </a:p>
        </p:txBody>
      </p:sp>
    </p:spTree>
    <p:extLst>
      <p:ext uri="{BB962C8B-B14F-4D97-AF65-F5344CB8AC3E}">
        <p14:creationId xmlns:p14="http://schemas.microsoft.com/office/powerpoint/2010/main" val="38950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企業最誘人的職缺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272808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資料科學家炙手可熱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企業要好好物色，並妥善留住他們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年輕人，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MDS: The sexist job of the 21st Century!</a:t>
            </a: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誰</a:t>
            </a:r>
            <a:r>
              <a:rPr lang="zh-TW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需要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？ 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272808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登高自卑，行遠自邇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讓所有員工都能有效運用小資料，比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「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</a:t>
            </a:r>
            <a:r>
              <a:rPr lang="zh-TW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」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的導入更重要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多多</a:t>
            </a:r>
            <a:endParaRPr lang="zh-TW" altLang="en-US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6.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盡信資料不如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… … 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416824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如何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讓全公司的資料 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clean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，是一個不停努力的過程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大數據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4V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之一的 </a:t>
            </a:r>
            <a:r>
              <a:rPr lang="en-US" altLang="zh-TW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veracity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資料正確性遠比想像重要</a:t>
            </a: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小市場大獲利</a:t>
            </a:r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272808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找出潛力的微市場，而不是鋪天蓋地想抓住全市場</a:t>
            </a:r>
            <a:endParaRPr lang="en-US" altLang="zh-TW" sz="24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altLang="zh-TW" sz="2400" i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Please </a:t>
            </a:r>
            <a:r>
              <a:rPr lang="en-US" altLang="zh-TW" sz="2400" i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everyone, and you will please no one!</a:t>
            </a:r>
            <a:endParaRPr lang="zh-TW" altLang="en-US" sz="2400" i="1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b="1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smtClean="0"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455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8. </a:t>
            </a:r>
            <a:r>
              <a:rPr lang="zh-TW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廣告分析學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2.0</a:t>
            </a:r>
            <a:r>
              <a:rPr lang="zh-TW" altLang="en-US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：結語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type="subTitle" idx="1"/>
          </p:nvPr>
        </p:nvSpPr>
        <p:spPr>
          <a:xfrm>
            <a:off x="971600" y="3886200"/>
            <a:ext cx="7272808" cy="1752600"/>
          </a:xfrm>
        </p:spPr>
        <p:txBody>
          <a:bodyPr/>
          <a:lstStyle/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環境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瞬息萬變，資源的配置也須做因應的調整</a:t>
            </a:r>
            <a:endParaRPr lang="en-US" altLang="zh-TW" sz="24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342900" indent="-342900" algn="l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在過去，這是每月甚至是每季該做的事；現在，逐日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的配置調整已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成為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事實</a:t>
            </a:r>
            <a:endParaRPr lang="zh-TW" altLang="en-US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9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  <a:ea typeface="標楷體" pitchFamily="65" charset="-120"/>
              </a:rPr>
              <a:t>課程大綱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序論：一些實例 </a:t>
            </a:r>
            <a:r>
              <a:rPr kumimoji="0" lang="en-US" altLang="zh-TW" sz="2400" dirty="0">
                <a:latin typeface="Times New Roman" pitchFamily="18" charset="0"/>
                <a:ea typeface="標楷體" pitchFamily="65" charset="-120"/>
              </a:rPr>
              <a:t>&amp;</a:t>
            </a:r>
            <a:r>
              <a:rPr kumimoji="0" lang="zh-TW" altLang="en-US" sz="2400" dirty="0">
                <a:latin typeface="Times New Roman" pitchFamily="18" charset="0"/>
                <a:ea typeface="標楷體" pitchFamily="65" charset="-120"/>
              </a:rPr>
              <a:t> 問答</a:t>
            </a:r>
            <a:endParaRPr kumimoji="0"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行銷、資料、科學的意義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kumimoji="0" lang="en-US" altLang="zh-TW" sz="2400" dirty="0" smtClean="0">
                <a:latin typeface="Times New Roman" pitchFamily="18" charset="0"/>
                <a:ea typeface="標楷體" pitchFamily="65" charset="-120"/>
              </a:rPr>
              <a:t>HBR</a:t>
            </a:r>
            <a:r>
              <a:rPr kumimoji="0" lang="zh-TW" altLang="en-US" sz="2400" dirty="0" smtClean="0">
                <a:latin typeface="Times New Roman" pitchFamily="18" charset="0"/>
                <a:ea typeface="標楷體" pitchFamily="65" charset="-120"/>
              </a:rPr>
              <a:t> 大數據</a:t>
            </a:r>
            <a:endParaRPr kumimoji="0"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400" b="1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常用</a:t>
            </a:r>
            <a:r>
              <a:rPr lang="zh-TW" altLang="en-US" sz="2400" b="1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決策</a:t>
            </a:r>
            <a:r>
              <a:rPr lang="en-US" altLang="zh-TW" sz="2400" b="1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  &amp; MDS</a:t>
            </a:r>
            <a:r>
              <a:rPr lang="zh-TW" altLang="en-US" sz="2400" b="1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決策</a:t>
            </a:r>
            <a:endParaRPr kumimoji="0" lang="en-US" altLang="zh-TW" sz="2400" b="1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WKID</a:t>
            </a: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MDS 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</a:rPr>
              <a:t>自學路徑</a:t>
            </a:r>
            <a:endParaRPr lang="en-US" altLang="zh-TW" sz="2400" dirty="0" smtClean="0">
              <a:latin typeface="Times New Roman" pitchFamily="18" charset="0"/>
              <a:ea typeface="標楷體" pitchFamily="65" charset="-120"/>
            </a:endParaRPr>
          </a:p>
          <a:p>
            <a:pPr eaLnBrk="1" hangingPunct="1"/>
            <a:r>
              <a:rPr lang="en-US" altLang="zh-TW" sz="2400" dirty="0" smtClean="0">
                <a:latin typeface="Times New Roman" pitchFamily="18" charset="0"/>
                <a:ea typeface="標楷體" pitchFamily="65" charset="-120"/>
              </a:rPr>
              <a:t>Wrap-Up</a:t>
            </a:r>
            <a:endParaRPr lang="zh-TW" altLang="en-US" sz="2400" dirty="0" smtClean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455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b="1" dirty="0" smtClean="0">
                <a:latin typeface="Times New Roman" pitchFamily="18" charset="0"/>
                <a:ea typeface="標楷體" pitchFamily="65" charset="-120"/>
              </a:rPr>
              <a:t>常用的決策方式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瞎猜：偶而我們會用瞎猜做決策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買樂透</a:t>
            </a:r>
          </a:p>
          <a:p>
            <a:pPr lvl="1" eaLnBrk="1" hangingPunct="1">
              <a:lnSpc>
                <a:spcPct val="80000"/>
              </a:lnSpc>
            </a:pPr>
            <a:r>
              <a:rPr lang="zh-TW" altLang="en-US" sz="2000" smtClean="0">
                <a:latin typeface="Times New Roman" pitchFamily="18" charset="0"/>
                <a:ea typeface="標楷體" pitchFamily="65" charset="-120"/>
              </a:rPr>
              <a:t>向左走、向右走</a:t>
            </a:r>
          </a:p>
          <a:p>
            <a:pPr eaLnBrk="1" hangingPunct="1">
              <a:lnSpc>
                <a:spcPct val="120000"/>
              </a:lnSpc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經驗或直覺：大部分情況下的決策方式</a:t>
            </a:r>
          </a:p>
          <a:p>
            <a:pPr lvl="1" eaLnBrk="1" hangingPunct="1">
              <a:lnSpc>
                <a:spcPct val="80000"/>
              </a:lnSpc>
            </a:pPr>
            <a:r>
              <a:rPr kumimoji="0" lang="zh-TW" altLang="en-US" sz="2000" smtClean="0">
                <a:latin typeface="Times New Roman" pitchFamily="18" charset="0"/>
                <a:ea typeface="標楷體" pitchFamily="65" charset="-120"/>
              </a:rPr>
              <a:t>今天要不要帶傘出門？到那家餐廳吃飯？</a:t>
            </a:r>
            <a:r>
              <a:rPr kumimoji="0" lang="en-US" altLang="zh-TW" sz="2000" smtClean="0">
                <a:latin typeface="Times New Roman" pitchFamily="18" charset="0"/>
                <a:ea typeface="標楷體" pitchFamily="65" charset="-120"/>
              </a:rPr>
              <a:t>…</a:t>
            </a:r>
          </a:p>
          <a:p>
            <a:pPr eaLnBrk="1" hangingPunct="1">
              <a:lnSpc>
                <a:spcPct val="120000"/>
              </a:lnSpc>
            </a:pPr>
            <a:r>
              <a:rPr lang="zh-TW" altLang="en-US" sz="2400" smtClean="0">
                <a:latin typeface="Times New Roman" pitchFamily="18" charset="0"/>
                <a:ea typeface="標楷體" pitchFamily="65" charset="-120"/>
              </a:rPr>
              <a:t>研究：有時需藉助正規的調查研究</a:t>
            </a:r>
          </a:p>
        </p:txBody>
      </p:sp>
    </p:spTree>
    <p:extLst>
      <p:ext uri="{BB962C8B-B14F-4D97-AF65-F5344CB8AC3E}">
        <p14:creationId xmlns:p14="http://schemas.microsoft.com/office/powerpoint/2010/main" val="2769847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來，測試一下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2100" spc="-30" dirty="0" smtClean="0">
                <a:latin typeface="Times New Roman" pitchFamily="18" charset="0"/>
                <a:ea typeface="標楷體" pitchFamily="65" charset="-120"/>
              </a:rPr>
              <a:t>Q1</a:t>
            </a:r>
            <a:r>
              <a:rPr lang="zh-TW" altLang="en-US" sz="2100" spc="-30" dirty="0" smtClean="0">
                <a:latin typeface="Times New Roman" pitchFamily="18" charset="0"/>
                <a:ea typeface="標楷體" pitchFamily="65" charset="-120"/>
              </a:rPr>
              <a:t>：我和某同學生日同一天的機率為何？（陽曆、不考慮閏年）</a:t>
            </a:r>
          </a:p>
          <a:p>
            <a:pPr lvl="1" eaLnBrk="1" hangingPunct="1">
              <a:defRPr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1/365=0.00274</a:t>
            </a:r>
          </a:p>
          <a:p>
            <a:pPr eaLnBrk="1" hangingPunct="1">
              <a:defRPr/>
            </a:pP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Q2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：一個有 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50 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人的班級中，至少有二個人是同天生日之機率為何？或可能有多少對同天生日？</a:t>
            </a:r>
          </a:p>
          <a:p>
            <a:pPr eaLnBrk="1" hangingPunct="1">
              <a:defRPr/>
            </a:pP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Q3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：宴客一桌有 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12 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人，至少有二個人是同日（不考慮月）出生之機率為何？若一桌有</a:t>
            </a:r>
            <a:r>
              <a:rPr lang="en-US" altLang="zh-TW" sz="2100" dirty="0" smtClean="0">
                <a:latin typeface="Times New Roman" pitchFamily="18" charset="0"/>
                <a:ea typeface="標楷體" pitchFamily="65" charset="-120"/>
              </a:rPr>
              <a:t>10</a:t>
            </a: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人又如何呢？</a:t>
            </a:r>
          </a:p>
          <a:p>
            <a:pPr lvl="1" eaLnBrk="1" hangingPunct="1">
              <a:defRPr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A2a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(365*364*…*316) / (365**50)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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0.97</a:t>
            </a:r>
          </a:p>
          <a:p>
            <a:pPr lvl="1" eaLnBrk="1" hangingPunct="1">
              <a:defRPr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A2b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：可能的答案是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2~5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對，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6~7 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對也不罕見</a:t>
            </a:r>
          </a:p>
          <a:p>
            <a:pPr lvl="1" eaLnBrk="1" hangingPunct="1">
              <a:defRPr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A3a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(31*30*…*20) / (31**12)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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0.91</a:t>
            </a:r>
          </a:p>
          <a:p>
            <a:pPr lvl="1" eaLnBrk="1" hangingPunct="1">
              <a:defRPr/>
            </a:pP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A3b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：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－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(31*30*…*22) / (31**10)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  <a:sym typeface="Symbol" pitchFamily="18" charset="2"/>
              </a:rPr>
              <a:t>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 0.80</a:t>
            </a:r>
          </a:p>
          <a:p>
            <a:pPr eaLnBrk="1" hangingPunct="1">
              <a:defRPr/>
            </a:pPr>
            <a:r>
              <a:rPr lang="zh-TW" altLang="en-US" sz="2100" dirty="0" smtClean="0">
                <a:latin typeface="Times New Roman" pitchFamily="18" charset="0"/>
                <a:ea typeface="標楷體" pitchFamily="65" charset="-120"/>
              </a:rPr>
              <a:t>這些測試的意涵為何？</a:t>
            </a:r>
          </a:p>
        </p:txBody>
      </p:sp>
    </p:spTree>
    <p:extLst>
      <p:ext uri="{BB962C8B-B14F-4D97-AF65-F5344CB8AC3E}">
        <p14:creationId xmlns:p14="http://schemas.microsoft.com/office/powerpoint/2010/main" val="3572832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r" eaLnBrk="1" hangingPunct="1"/>
            <a:fld id="{E5E3A1FB-D0E5-47C8-BC70-89DB5788B6C6}" type="slidenum">
              <a:rPr kumimoji="0" lang="en-US" altLang="zh-TW" sz="1400">
                <a:latin typeface="Tahoma" pitchFamily="34" charset="0"/>
              </a:rPr>
              <a:pPr algn="r" eaLnBrk="1" hangingPunct="1"/>
              <a:t>94</a:t>
            </a:fld>
            <a:r>
              <a:rPr kumimoji="0" lang="en-US" altLang="zh-TW" sz="1400">
                <a:latin typeface="Tahoma" pitchFamily="34" charset="0"/>
              </a:rPr>
              <a:t> of 57</a:t>
            </a:r>
          </a:p>
        </p:txBody>
      </p:sp>
      <p:sp>
        <p:nvSpPr>
          <p:cNvPr id="28675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pPr eaLnBrk="1" hangingPunct="1"/>
            <a:r>
              <a:rPr lang="zh-TW" altLang="en-US" smtClean="0">
                <a:latin typeface="Times New Roman" pitchFamily="18" charset="0"/>
                <a:ea typeface="標楷體" pitchFamily="65" charset="-120"/>
              </a:rPr>
              <a:t>這張圖是靜止的嗎？</a:t>
            </a:r>
          </a:p>
        </p:txBody>
      </p:sp>
      <p:pic>
        <p:nvPicPr>
          <p:cNvPr id="28676" name="Picture 5" descr="ATT0008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4450"/>
            <a:ext cx="8966200" cy="6724650"/>
          </a:xfrm>
          <a:noFill/>
        </p:spPr>
      </p:pic>
    </p:spTree>
    <p:extLst>
      <p:ext uri="{BB962C8B-B14F-4D97-AF65-F5344CB8AC3E}">
        <p14:creationId xmlns:p14="http://schemas.microsoft.com/office/powerpoint/2010/main" val="3048411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ShowLett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450"/>
            <a:ext cx="7058025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內容版面配置區 3" descr="圖片會跳動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6825" y="44450"/>
            <a:ext cx="6640513" cy="6769100"/>
          </a:xfrm>
        </p:spPr>
      </p:pic>
      <p:sp>
        <p:nvSpPr>
          <p:cNvPr id="3" name="文字方塊 2"/>
          <p:cNvSpPr txBox="1"/>
          <p:nvPr/>
        </p:nvSpPr>
        <p:spPr>
          <a:xfrm>
            <a:off x="1403350" y="5949950"/>
            <a:ext cx="6408738" cy="6604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/>
            </a:r>
            <a:b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</a:br>
            <a: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/>
            </a:r>
            <a:b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</a:br>
            <a: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/>
            </a:r>
            <a:b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</a:br>
            <a:endParaRPr lang="zh-TW" altLang="en-US" sz="1000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+mj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403350" y="5946775"/>
            <a:ext cx="6408738" cy="7080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/>
            </a:r>
            <a:br>
              <a:rPr lang="en-US" altLang="zh-TW" sz="9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</a:br>
            <a:r>
              <a:rPr lang="zh-TW" altLang="en-US" sz="20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盯</a:t>
            </a:r>
            <a:r>
              <a:rPr lang="zh-TW" altLang="en-US" sz="2000" dirty="0" smtClean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著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+mj-cs"/>
              </a:rPr>
              <a:t>紅點</a:t>
            </a:r>
            <a:r>
              <a:rPr lang="zh-TW" altLang="en-US" sz="20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>，身體往前往後，圖形會有甚麼變化</a:t>
            </a:r>
            <a: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  <a:t/>
            </a:r>
            <a:br>
              <a:rPr lang="en-US" altLang="zh-TW" sz="2000" dirty="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+mj-cs"/>
              </a:rPr>
            </a:br>
            <a:endParaRPr lang="zh-TW" altLang="en-US" sz="1000" dirty="0">
              <a:solidFill>
                <a:schemeClr val="tx2"/>
              </a:solidFill>
              <a:latin typeface="Times New Roman" pitchFamily="18" charset="0"/>
              <a:ea typeface="標楷體" pitchFamily="65" charset="-120"/>
              <a:cs typeface="+mj-cs"/>
            </a:endParaRPr>
          </a:p>
        </p:txBody>
      </p:sp>
      <p:sp>
        <p:nvSpPr>
          <p:cNvPr id="2" name="流程圖: 接點 1"/>
          <p:cNvSpPr/>
          <p:nvPr/>
        </p:nvSpPr>
        <p:spPr bwMode="auto">
          <a:xfrm>
            <a:off x="4569619" y="3308796"/>
            <a:ext cx="112727" cy="144016"/>
          </a:xfrm>
          <a:prstGeom prst="flowChartConnector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9520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560" y="2017713"/>
            <a:ext cx="4381128" cy="4114800"/>
          </a:xfrm>
        </p:spPr>
        <p:txBody>
          <a:bodyPr/>
          <a:lstStyle/>
          <a:p>
            <a:r>
              <a:rPr lang="zh-TW" altLang="en-US" sz="2000" dirty="0" smtClean="0">
                <a:ea typeface="標楷體" pitchFamily="65" charset="-120"/>
              </a:rPr>
              <a:t>一字匾的意義</a:t>
            </a:r>
            <a:endParaRPr lang="en-US" altLang="zh-TW" sz="2000" dirty="0" smtClean="0">
              <a:ea typeface="標楷體" pitchFamily="65" charset="-120"/>
            </a:endParaRPr>
          </a:p>
          <a:p>
            <a:pPr lvl="1">
              <a:spcBef>
                <a:spcPts val="300"/>
              </a:spcBef>
            </a:pPr>
            <a:r>
              <a:rPr lang="zh-TW" altLang="en-US" sz="1800" dirty="0" smtClean="0">
                <a:ea typeface="標楷體" pitchFamily="65" charset="-120"/>
              </a:rPr>
              <a:t>人有千算，老天爺只有一算</a:t>
            </a:r>
          </a:p>
          <a:p>
            <a:pPr lvl="1">
              <a:spcBef>
                <a:spcPts val="300"/>
              </a:spcBef>
            </a:pPr>
            <a:r>
              <a:rPr lang="zh-TW" altLang="en-US" sz="1800" dirty="0" smtClean="0">
                <a:ea typeface="標楷體" pitchFamily="65" charset="-120"/>
              </a:rPr>
              <a:t>人算不如天算</a:t>
            </a:r>
            <a:endParaRPr lang="en-US" altLang="zh-TW" sz="1800" dirty="0" smtClean="0">
              <a:ea typeface="標楷體" pitchFamily="65" charset="-120"/>
            </a:endParaRPr>
          </a:p>
          <a:p>
            <a:pPr lvl="1">
              <a:spcBef>
                <a:spcPts val="300"/>
              </a:spcBef>
            </a:pPr>
            <a:r>
              <a:rPr lang="zh-TW" altLang="en-US" sz="1800" dirty="0" smtClean="0">
                <a:ea typeface="標楷體" pitchFamily="65" charset="-120"/>
              </a:rPr>
              <a:t>謀事在人，成事在天</a:t>
            </a:r>
            <a:endParaRPr lang="en-US" altLang="zh-TW" sz="1800" dirty="0" smtClean="0">
              <a:ea typeface="標楷體" pitchFamily="65" charset="-120"/>
            </a:endParaRPr>
          </a:p>
          <a:p>
            <a:pPr>
              <a:spcBef>
                <a:spcPts val="1200"/>
              </a:spcBef>
            </a:pP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聖經，箴言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19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章</a:t>
            </a:r>
            <a:r>
              <a:rPr lang="en-US" altLang="zh-TW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21</a:t>
            </a:r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節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人心多有計謀；</a:t>
            </a:r>
            <a: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/>
            </a:r>
            <a:br>
              <a:rPr lang="en-US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惟有耶和華的籌算才能立定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2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若賭輸了</a:t>
            </a:r>
            <a:endParaRPr lang="en-US" altLang="zh-TW" sz="2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高達九成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一的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勝算下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，居然</a:t>
            </a:r>
            <a:r>
              <a:rPr lang="zh-TW" altLang="zh-TW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輸</a:t>
            </a:r>
            <a:endParaRPr lang="en-US" altLang="zh-TW" sz="1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認</a:t>
            </a:r>
            <a:r>
              <a:rPr lang="zh-TW" altLang="en-US" sz="1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了！</a:t>
            </a:r>
            <a:endParaRPr lang="zh-TW" altLang="en-US" sz="1800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sz="2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台南三大名匾</a:t>
            </a:r>
            <a:endParaRPr lang="en-US" altLang="zh-TW" sz="22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r>
              <a:rPr lang="zh-TW" altLang="en-US" sz="1800" dirty="0" smtClean="0">
                <a:solidFill>
                  <a:srgbClr val="0000FF"/>
                </a:solidFill>
                <a:ea typeface="標楷體" pitchFamily="65" charset="-120"/>
              </a:rPr>
              <a:t>天壇天公廟的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｢</a:t>
            </a:r>
            <a:r>
              <a:rPr lang="zh-TW" altLang="en-US" sz="1800" b="1" dirty="0" smtClean="0">
                <a:solidFill>
                  <a:srgbClr val="0000FF"/>
                </a:solidFill>
                <a:ea typeface="標楷體" pitchFamily="65" charset="-120"/>
              </a:rPr>
              <a:t>一字匾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｣</a:t>
            </a:r>
            <a:endParaRPr lang="zh-TW" altLang="en-US" sz="1800" b="1" dirty="0" smtClean="0">
              <a:solidFill>
                <a:srgbClr val="0000FF"/>
              </a:solidFill>
              <a:ea typeface="標楷體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0000FF"/>
                </a:solidFill>
                <a:ea typeface="標楷體" pitchFamily="65" charset="-120"/>
              </a:rPr>
              <a:t>城煌廟的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｢</a:t>
            </a:r>
            <a:r>
              <a:rPr lang="zh-TW" altLang="en-US" sz="1800" b="1" dirty="0" smtClean="0">
                <a:solidFill>
                  <a:srgbClr val="0000FF"/>
                </a:solidFill>
                <a:ea typeface="標楷體" pitchFamily="65" charset="-120"/>
              </a:rPr>
              <a:t>爾來了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｣</a:t>
            </a:r>
            <a:endParaRPr lang="zh-TW" altLang="en-US" sz="1800" dirty="0" smtClean="0">
              <a:solidFill>
                <a:srgbClr val="0000FF"/>
              </a:solidFill>
              <a:ea typeface="標楷體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0000FF"/>
                </a:solidFill>
                <a:ea typeface="標楷體" pitchFamily="65" charset="-120"/>
              </a:rPr>
              <a:t>竹溪寺的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｢</a:t>
            </a:r>
            <a:r>
              <a:rPr lang="zh-TW" altLang="en-US" sz="1800" b="1" dirty="0" smtClean="0">
                <a:solidFill>
                  <a:srgbClr val="0000FF"/>
                </a:solidFill>
                <a:ea typeface="標楷體" pitchFamily="65" charset="-120"/>
              </a:rPr>
              <a:t>了然世界</a:t>
            </a:r>
            <a:r>
              <a:rPr lang="en-US" altLang="zh-TW" sz="1800" dirty="0" smtClean="0">
                <a:solidFill>
                  <a:srgbClr val="0000FF"/>
                </a:solidFill>
                <a:ea typeface="標楷體" pitchFamily="65" charset="-120"/>
              </a:rPr>
              <a:t>｣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/>
          <a:lstStyle/>
          <a:p>
            <a:r>
              <a:rPr lang="zh-TW" altLang="en-US" sz="36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rPr>
              <a:t>一張特別的照片</a:t>
            </a:r>
            <a:endParaRPr lang="zh-TW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203781" name="Picture 5" descr="天公壇奇特的古匾：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004" b="13463"/>
          <a:stretch>
            <a:fillRect/>
          </a:stretch>
        </p:blipFill>
        <p:spPr bwMode="auto">
          <a:xfrm rot="968832">
            <a:off x="5176838" y="1268760"/>
            <a:ext cx="34861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6"/>
          <p:cNvSpPr txBox="1">
            <a:spLocks noChangeArrowheads="1"/>
          </p:cNvSpPr>
          <p:nvPr/>
        </p:nvSpPr>
        <p:spPr bwMode="auto">
          <a:xfrm rot="934158">
            <a:off x="4945063" y="3729385"/>
            <a:ext cx="30178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TW" altLang="en-US" dirty="0">
                <a:ea typeface="標楷體" pitchFamily="65" charset="-120"/>
              </a:rPr>
              <a:t>台南天壇天公廟的</a:t>
            </a:r>
            <a:r>
              <a:rPr lang="zh-TW" altLang="en-US" b="1" dirty="0">
                <a:ea typeface="標楷體" pitchFamily="65" charset="-120"/>
              </a:rPr>
              <a:t>一字匾</a:t>
            </a:r>
          </a:p>
        </p:txBody>
      </p:sp>
    </p:spTree>
    <p:extLst>
      <p:ext uri="{BB962C8B-B14F-4D97-AF65-F5344CB8AC3E}">
        <p14:creationId xmlns:p14="http://schemas.microsoft.com/office/powerpoint/2010/main" val="3636308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43" name="Object 2"/>
          <p:cNvGraphicFramePr>
            <a:graphicFrameLocks noChangeAspect="1"/>
          </p:cNvGraphicFramePr>
          <p:nvPr/>
        </p:nvGraphicFramePr>
        <p:xfrm>
          <a:off x="5148263" y="2349500"/>
          <a:ext cx="2390775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7" name="Acrobat Document" r:id="rId4" imgW="10095238" imgH="17033078" progId="AcroExch.Document.7">
                  <p:embed/>
                </p:oleObj>
              </mc:Choice>
              <mc:Fallback>
                <p:oleObj name="Acrobat Document" r:id="rId4" imgW="10095238" imgH="17033078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349500"/>
                        <a:ext cx="2390775" cy="402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graphicFrame>
        <p:nvGraphicFramePr>
          <p:cNvPr id="22541" name="Object 3"/>
          <p:cNvGraphicFramePr>
            <a:graphicFrameLocks noChangeAspect="1"/>
          </p:cNvGraphicFramePr>
          <p:nvPr/>
        </p:nvGraphicFramePr>
        <p:xfrm>
          <a:off x="2195513" y="2276475"/>
          <a:ext cx="2274887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8" name="Acrobat Document" r:id="rId6" imgW="12003175" imgH="21676190" progId="AcroExch.Document.7">
                  <p:embed/>
                </p:oleObj>
              </mc:Choice>
              <mc:Fallback>
                <p:oleObj name="Acrobat Document" r:id="rId6" imgW="12003175" imgH="2167619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76475"/>
                        <a:ext cx="2274887" cy="410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3780" name="Picture 4" descr="20120327捐款收據_財團法人罕見疾病基金會_10000元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5798">
            <a:off x="3079798" y="589812"/>
            <a:ext cx="2364597" cy="383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45" name="Object 4"/>
          <p:cNvGraphicFramePr>
            <a:graphicFrameLocks noChangeAspect="1"/>
          </p:cNvGraphicFramePr>
          <p:nvPr/>
        </p:nvGraphicFramePr>
        <p:xfrm>
          <a:off x="3536950" y="2565400"/>
          <a:ext cx="2332038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09" name="Acrobat Document" r:id="rId9" imgW="11847619" imgH="20838095" progId="AcroExch.Document.7">
                  <p:embed/>
                </p:oleObj>
              </mc:Choice>
              <mc:Fallback>
                <p:oleObj name="Acrobat Document" r:id="rId9" imgW="11847619" imgH="20838095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2565400"/>
                        <a:ext cx="2332038" cy="410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7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93125" y="5805488"/>
            <a:ext cx="400050" cy="2159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zh-TW" altLang="en-US"/>
          </a:p>
        </p:txBody>
      </p:sp>
      <p:pic>
        <p:nvPicPr>
          <p:cNvPr id="10" name="圖片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3417">
            <a:off x="5100347" y="1028114"/>
            <a:ext cx="2190892" cy="371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907256"/>
            <a:ext cx="2332037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1644">
            <a:off x="2809564" y="1579457"/>
            <a:ext cx="2225759" cy="377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142277">
            <a:off x="3190082" y="2886869"/>
            <a:ext cx="2332037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84163" y="1408725"/>
            <a:ext cx="416836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2675">
            <a:off x="4719507" y="3481203"/>
            <a:ext cx="3593416" cy="23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04275">
            <a:off x="407640" y="2890506"/>
            <a:ext cx="3736862" cy="219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959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z="3600" smtClean="0">
                <a:latin typeface="Times New Roman" pitchFamily="18" charset="0"/>
                <a:ea typeface="標楷體" pitchFamily="65" charset="-120"/>
              </a:rPr>
              <a:t>數據圖像化：練習一下</a:t>
            </a:r>
          </a:p>
        </p:txBody>
      </p:sp>
      <p:graphicFrame>
        <p:nvGraphicFramePr>
          <p:cNvPr id="4813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430338" y="2176463"/>
          <a:ext cx="7239000" cy="297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76" name="工作表" r:id="rId4" imgW="6461760" imgH="2682240" progId="Excel.Sheet.8">
                  <p:embed/>
                </p:oleObj>
              </mc:Choice>
              <mc:Fallback>
                <p:oleObj name="工作表" r:id="rId4" imgW="6461760" imgH="2682240" progId="Excel.Shee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2176463"/>
                        <a:ext cx="7239000" cy="297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6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新細明體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17606</TotalTime>
  <Words>6142</Words>
  <Application>Microsoft Office PowerPoint</Application>
  <PresentationFormat>如螢幕大小 (4:3)</PresentationFormat>
  <Paragraphs>837</Paragraphs>
  <Slides>118</Slides>
  <Notes>56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118</vt:i4>
      </vt:variant>
    </vt:vector>
  </HeadingPairs>
  <TitlesOfParts>
    <vt:vector size="133" baseType="lpstr">
      <vt:lpstr>Thorndale AMT</vt:lpstr>
      <vt:lpstr>新細明體</vt:lpstr>
      <vt:lpstr>標楷體</vt:lpstr>
      <vt:lpstr>Arial</vt:lpstr>
      <vt:lpstr>Calibri</vt:lpstr>
      <vt:lpstr>Symbol</vt:lpstr>
      <vt:lpstr>Tahoma</vt:lpstr>
      <vt:lpstr>Times New Roman</vt:lpstr>
      <vt:lpstr>Verdana</vt:lpstr>
      <vt:lpstr>Wingdings</vt:lpstr>
      <vt:lpstr>Wingdings 3</vt:lpstr>
      <vt:lpstr>Blends</vt:lpstr>
      <vt:lpstr>Acrobat Document</vt:lpstr>
      <vt:lpstr>工作表</vt:lpstr>
      <vt:lpstr>圖表</vt:lpstr>
      <vt:lpstr>行銷資料科學</vt:lpstr>
      <vt:lpstr>教師簡歷：林孟彥</vt:lpstr>
      <vt:lpstr>上課前的一些提醒：</vt:lpstr>
      <vt:lpstr>課程大綱</vt:lpstr>
      <vt:lpstr>序論</vt:lpstr>
      <vt:lpstr>序論：good information?</vt:lpstr>
      <vt:lpstr>good information: 一些實例</vt:lpstr>
      <vt:lpstr>日月潭泳渡資料</vt:lpstr>
      <vt:lpstr>課程大綱</vt:lpstr>
      <vt:lpstr>小小討論－行銷是什麼？</vt:lpstr>
      <vt:lpstr>行銷的意義（AMA 1960）</vt:lpstr>
      <vt:lpstr>行銷的意義（AMA 1985）</vt:lpstr>
      <vt:lpstr>行銷的意義（AMA 2011）</vt:lpstr>
      <vt:lpstr>行銷的意義（Perreault and Mcarthy 1996）</vt:lpstr>
      <vt:lpstr>行銷的意義（Lamb et al. 1998）</vt:lpstr>
      <vt:lpstr>資料的意義</vt:lpstr>
      <vt:lpstr>資料的分類</vt:lpstr>
      <vt:lpstr>資料的分類：依結構</vt:lpstr>
      <vt:lpstr>SQL 與 NoSQL 之比較</vt:lpstr>
      <vt:lpstr>NoSQL 之處理</vt:lpstr>
      <vt:lpstr>科學的意義</vt:lpstr>
      <vt:lpstr>研究的意義</vt:lpstr>
      <vt:lpstr>「行銷資料」包含哪些？</vt:lpstr>
      <vt:lpstr>「資料科學」的意義</vt:lpstr>
      <vt:lpstr>「行銷資料科學」的意義</vt:lpstr>
      <vt:lpstr>行銷資料科學的範疇</vt:lpstr>
      <vt:lpstr>行銷資料科學的發展</vt:lpstr>
      <vt:lpstr>行銷資料科學發展：編年史</vt:lpstr>
      <vt:lpstr>行銷資料科學發展：編年史</vt:lpstr>
      <vt:lpstr>行銷資料科學發展：編年史</vt:lpstr>
      <vt:lpstr>課程大綱</vt:lpstr>
      <vt:lpstr>PowerPoint 簡報</vt:lpstr>
      <vt:lpstr>大綱</vt:lpstr>
      <vt:lpstr>哈佛教你精通大數據：簡介</vt:lpstr>
      <vt:lpstr>哈佛教你精通大數據：HBR</vt:lpstr>
      <vt:lpstr>哈佛教你精通大數據：八篇HBR文章</vt:lpstr>
      <vt:lpstr>本書目的和應用</vt:lpstr>
      <vt:lpstr>本書章節</vt:lpstr>
      <vt:lpstr>趨勢篇</vt:lpstr>
      <vt:lpstr>1. 管理的資訊革命 大數據的意義</vt:lpstr>
      <vt:lpstr>大數據的特質和來源</vt:lpstr>
      <vt:lpstr>PowerPoint 簡報</vt:lpstr>
      <vt:lpstr>PowerPoint 簡報</vt:lpstr>
      <vt:lpstr>PowerPoint 簡報</vt:lpstr>
      <vt:lpstr>大數據的五大管理挑戰</vt:lpstr>
      <vt:lpstr>大數據的五大管理挑戰</vt:lpstr>
      <vt:lpstr>2. 大數據分析3.0版 分析學1.0：商業情報時代</vt:lpstr>
      <vt:lpstr>分析學2.0：大數據時代</vt:lpstr>
      <vt:lpstr>分析學3.0：強化產品服務的時代</vt:lpstr>
      <vt:lpstr>分析學3.0的十要件</vt:lpstr>
      <vt:lpstr>分析學3.0的十要件</vt:lpstr>
      <vt:lpstr>分析學3.0的十要件</vt:lpstr>
      <vt:lpstr>工具應用 抓下FB文章：網路爬蟲</vt:lpstr>
      <vt:lpstr>工具應用 分析正負口碑</vt:lpstr>
      <vt:lpstr>工具應用 結合地理位置的分析</vt:lpstr>
      <vt:lpstr>消費者行為分析：例 1-跨時間</vt:lpstr>
      <vt:lpstr>消費者行為分析：例 1-跨時間</vt:lpstr>
      <vt:lpstr>消費者行為分析：例 2-客戶描繪</vt:lpstr>
      <vt:lpstr>消費者行為分析：例 3-找出某品牌</vt:lpstr>
      <vt:lpstr>消費者行為分析：例 4-架位整齊</vt:lpstr>
      <vt:lpstr>管理篇</vt:lpstr>
      <vt:lpstr>3. 打造專家級決策 與專家共舞</vt:lpstr>
      <vt:lpstr>主管需加油的事項</vt:lpstr>
      <vt:lpstr>4. 企業最誘人的職缺 資料科學家 Data Scientist, DS</vt:lpstr>
      <vt:lpstr>資料科學家的特性</vt:lpstr>
      <vt:lpstr>如何找到資料科學家</vt:lpstr>
      <vt:lpstr>如何找到資料科學家</vt:lpstr>
      <vt:lpstr>執行篇</vt:lpstr>
      <vt:lpstr>5. 誰需要大數據？ 要重視內部已有的資料</vt:lpstr>
      <vt:lpstr>善用公司資料的作法</vt:lpstr>
      <vt:lpstr>善用公司資料的作法</vt:lpstr>
      <vt:lpstr>政府資料開放平台</vt:lpstr>
      <vt:lpstr>6. 盡信資料不如 … … 企業內充斥著錯誤的資料</vt:lpstr>
      <vt:lpstr>建立正確的資料</vt:lpstr>
      <vt:lpstr>建立正確的資料</vt:lpstr>
      <vt:lpstr>應用篇</vt:lpstr>
      <vt:lpstr>7. 小市場大獲利 要成功銷售，公司應建立微市場策略</vt:lpstr>
      <vt:lpstr>要成功銷售，公司應建立微市場策略</vt:lpstr>
      <vt:lpstr>8. 廣告分析學2.0 決策間的互動關係</vt:lpstr>
      <vt:lpstr>決策間的互動關係</vt:lpstr>
      <vt:lpstr>廣告分析2.0的作法</vt:lpstr>
      <vt:lpstr>廣告分析2.0的作法</vt:lpstr>
      <vt:lpstr>1. 管理的資訊革命：結語</vt:lpstr>
      <vt:lpstr>2. 大數據分析3.0版：結語</vt:lpstr>
      <vt:lpstr>3. 打造專家級決策：結語</vt:lpstr>
      <vt:lpstr>4. 企業最誘人的職缺：結語</vt:lpstr>
      <vt:lpstr>5. 誰需要大數據？ ：結語</vt:lpstr>
      <vt:lpstr>6. 盡信資料不如 … … ：結語</vt:lpstr>
      <vt:lpstr>7. 小市場大獲利：結語</vt:lpstr>
      <vt:lpstr>8. 廣告分析學2.0：結語</vt:lpstr>
      <vt:lpstr>課程大綱</vt:lpstr>
      <vt:lpstr>常用的決策方式</vt:lpstr>
      <vt:lpstr>來，測試一下</vt:lpstr>
      <vt:lpstr>這張圖是靜止的嗎？</vt:lpstr>
      <vt:lpstr>PowerPoint 簡報</vt:lpstr>
      <vt:lpstr>PowerPoint 簡報</vt:lpstr>
      <vt:lpstr>一張特別的照片</vt:lpstr>
      <vt:lpstr>PowerPoint 簡報</vt:lpstr>
      <vt:lpstr>數據圖像化：練習一下</vt:lpstr>
      <vt:lpstr>Data Visualization 數據圖像化（可視化）</vt:lpstr>
      <vt:lpstr>數據圖像化之原則</vt:lpstr>
      <vt:lpstr>圖像化的嘗試！</vt:lpstr>
      <vt:lpstr>真正的圖像化：差異如何？</vt:lpstr>
      <vt:lpstr>另一張圖像化：客單價的差異</vt:lpstr>
      <vt:lpstr>PowerPoint 簡報</vt:lpstr>
      <vt:lpstr>課程大綱</vt:lpstr>
      <vt:lpstr>資料與決策的WKID金字塔</vt:lpstr>
      <vt:lpstr>資料與決策的WKID金字塔</vt:lpstr>
      <vt:lpstr>資料與決策的WKID金字塔</vt:lpstr>
      <vt:lpstr>WKID金字塔與行銷資料科學</vt:lpstr>
      <vt:lpstr>課程大綱</vt:lpstr>
      <vt:lpstr>MDS 的自學：初階</vt:lpstr>
      <vt:lpstr>MDS 的自學：中階</vt:lpstr>
      <vt:lpstr>MDS 的自學：高階</vt:lpstr>
      <vt:lpstr>課程大綱</vt:lpstr>
      <vt:lpstr>Wrap-Up</vt:lpstr>
      <vt:lpstr>PowerPoint 簡報</vt:lpstr>
      <vt:lpstr>Wrap-Up</vt:lpstr>
    </vt:vector>
  </TitlesOfParts>
  <Company>NTUST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行銷資訊與行銷研究</dc:title>
  <dc:creator>Tom Lin 林孟彥</dc:creator>
  <cp:lastModifiedBy>USER</cp:lastModifiedBy>
  <cp:revision>638</cp:revision>
  <dcterms:created xsi:type="dcterms:W3CDTF">2004-03-13T09:20:45Z</dcterms:created>
  <dcterms:modified xsi:type="dcterms:W3CDTF">2018-03-08T02:09:36Z</dcterms:modified>
</cp:coreProperties>
</file>